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3" r:id="rId5"/>
    <p:sldId id="264" r:id="rId6"/>
    <p:sldId id="266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797149E-F2DE-4061-9A7A-58466ADAE99A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FE65962-14B0-41B5-8179-308A7114B3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 dir="r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071678"/>
            <a:ext cx="7692392" cy="147218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Тема: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Развёрнутая форма числа. Перевод числа из любой системы счисления в десятичную.</a:t>
            </a:r>
            <a:endParaRPr lang="ru-RU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2" descr="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929066"/>
            <a:ext cx="3160712" cy="2370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Вопросы: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Что такое система счисления? Какие системы счисления вы знаете? В чём их основное отличие?</a:t>
            </a:r>
          </a:p>
          <a:p>
            <a:r>
              <a:rPr lang="ru-RU" sz="2400" b="1" dirty="0" smtClean="0"/>
              <a:t>Чему равны в десятичной системе счисления следующие числа </a:t>
            </a:r>
            <a:r>
              <a:rPr lang="en-US" sz="2400" b="1" dirty="0" smtClean="0"/>
              <a:t>XI, LX, MDX</a:t>
            </a:r>
            <a:r>
              <a:rPr lang="ru-RU" sz="2400" b="1" dirty="0" smtClean="0"/>
              <a:t>, </a:t>
            </a:r>
            <a:r>
              <a:rPr lang="en-US" sz="2400" b="1" dirty="0" smtClean="0"/>
              <a:t>MCXLIII</a:t>
            </a:r>
            <a:r>
              <a:rPr lang="ru-RU" sz="2400" b="1" dirty="0" smtClean="0"/>
              <a:t>?</a:t>
            </a:r>
          </a:p>
          <a:p>
            <a:r>
              <a:rPr lang="ru-RU" sz="2400" b="1" dirty="0" smtClean="0"/>
              <a:t> Чем характеризуется позиционная система счисления?</a:t>
            </a:r>
          </a:p>
          <a:p>
            <a:r>
              <a:rPr lang="ru-RU" sz="2400" b="1" dirty="0" smtClean="0"/>
              <a:t>Назовите алфавит и основание 2-ной, 8-ной, 5-ной, 10-ной, 16-ной систем счисления.</a:t>
            </a:r>
            <a:endParaRPr lang="ru-RU" sz="2400" b="1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1183374" cy="2071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4429132"/>
            <a:ext cx="927100" cy="1987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928662" y="1285860"/>
            <a:ext cx="806452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2800" dirty="0" smtClean="0">
              <a:solidFill>
                <a:srgbClr val="003399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3399"/>
                </a:solidFill>
                <a:latin typeface="Arial" charset="0"/>
              </a:rPr>
              <a:t>Любое </a:t>
            </a:r>
            <a:r>
              <a:rPr lang="ru-RU" sz="2800" b="1" dirty="0">
                <a:solidFill>
                  <a:srgbClr val="003399"/>
                </a:solidFill>
                <a:latin typeface="Arial" charset="0"/>
              </a:rPr>
              <a:t>целое число можно представить в виде суммы разрядных слагаемых – единиц, десятков, сотен, тысяч и т.д</a:t>
            </a:r>
            <a:r>
              <a:rPr lang="ru-RU" sz="2800" b="1" dirty="0" smtClean="0">
                <a:solidFill>
                  <a:srgbClr val="003399"/>
                </a:solidFill>
                <a:latin typeface="Arial" charset="0"/>
              </a:rPr>
              <a:t>.</a:t>
            </a:r>
            <a:endParaRPr lang="ru-RU" sz="2800" dirty="0">
              <a:solidFill>
                <a:srgbClr val="003399"/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3399"/>
                </a:solidFill>
                <a:latin typeface="Arial" charset="0"/>
              </a:rPr>
              <a:t>1652 = 1</a:t>
            </a:r>
            <a:r>
              <a:rPr lang="ru-RU" sz="2800" b="1" dirty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1 000 + 6100 + 510 + 2</a:t>
            </a:r>
            <a:r>
              <a:rPr lang="ru-RU" sz="2800" b="1" dirty="0" smtClean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1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1652=1*10</a:t>
            </a:r>
            <a:r>
              <a:rPr lang="ru-RU" sz="2800" b="1" baseline="30000" dirty="0" smtClean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3 </a:t>
            </a:r>
            <a:r>
              <a:rPr lang="ru-RU" sz="2800" b="1" dirty="0" smtClean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+6*10</a:t>
            </a:r>
            <a:r>
              <a:rPr lang="ru-RU" sz="2800" b="1" baseline="30000" dirty="0" smtClean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2</a:t>
            </a:r>
            <a:r>
              <a:rPr lang="ru-RU" sz="2800" b="1" dirty="0" smtClean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+5*10</a:t>
            </a:r>
            <a:r>
              <a:rPr lang="ru-RU" sz="2800" b="1" baseline="30000" dirty="0" smtClean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1</a:t>
            </a:r>
            <a:r>
              <a:rPr lang="ru-RU" sz="2800" b="1" dirty="0" smtClean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+2*10</a:t>
            </a:r>
            <a:r>
              <a:rPr lang="ru-RU" sz="2800" b="1" baseline="30000" dirty="0" smtClean="0">
                <a:solidFill>
                  <a:srgbClr val="003399"/>
                </a:solidFill>
                <a:latin typeface="Arial" charset="0"/>
                <a:sym typeface="Symbol" pitchFamily="18" charset="2"/>
              </a:rPr>
              <a:t>0</a:t>
            </a:r>
            <a:endParaRPr lang="ru-RU" sz="2800" b="1" baseline="30000" dirty="0">
              <a:solidFill>
                <a:srgbClr val="003399"/>
              </a:solidFill>
              <a:latin typeface="Arial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003399"/>
              </a:solidFill>
              <a:sym typeface="Symbol" pitchFamily="18" charset="2"/>
            </a:endParaRPr>
          </a:p>
        </p:txBody>
      </p:sp>
      <p:sp>
        <p:nvSpPr>
          <p:cNvPr id="135177" name="Rectangle 9"/>
          <p:cNvSpPr>
            <a:spLocks noGrp="1" noChangeArrowheads="1"/>
          </p:cNvSpPr>
          <p:nvPr>
            <p:ph type="title"/>
          </p:nvPr>
        </p:nvSpPr>
        <p:spPr>
          <a:xfrm>
            <a:off x="1000100" y="142852"/>
            <a:ext cx="8010555" cy="915987"/>
          </a:xfrm>
          <a:noFill/>
          <a:ln/>
        </p:spPr>
        <p:txBody>
          <a:bodyPr anchor="b">
            <a:noAutofit/>
          </a:bodyPr>
          <a:lstStyle/>
          <a:p>
            <a:r>
              <a:rPr lang="ru-RU" sz="4000" b="1" dirty="0" smtClean="0">
                <a:solidFill>
                  <a:srgbClr val="990000"/>
                </a:solidFill>
              </a:rPr>
              <a:t>Развёрнутая форма записи числа</a:t>
            </a:r>
            <a:endParaRPr lang="ru-RU" sz="4000" b="1" dirty="0">
              <a:solidFill>
                <a:srgbClr val="99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214422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1652-свёрнутая форма записи числа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4295749" y="1990740"/>
            <a:ext cx="1214446" cy="609122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43042" y="5500702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Развёрнутая форма числа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29554" y="3929066"/>
            <a:ext cx="1214446" cy="646331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а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=1</a:t>
            </a:r>
            <a:endParaRPr lang="ru-RU" sz="36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Задание: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Записать числа в развёрнутом виде.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2714620"/>
            <a:ext cx="2286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2400" dirty="0" smtClean="0">
                <a:latin typeface="Arial Black" pitchFamily="34" charset="0"/>
              </a:rPr>
              <a:t>a) </a:t>
            </a:r>
            <a:r>
              <a:rPr lang="ru-RU" sz="2400" dirty="0" smtClean="0">
                <a:latin typeface="Arial Black" pitchFamily="34" charset="0"/>
              </a:rPr>
              <a:t>1001</a:t>
            </a:r>
            <a:r>
              <a:rPr lang="ru-RU" sz="2400" baseline="-25000" dirty="0" smtClean="0">
                <a:latin typeface="Arial Black" pitchFamily="34" charset="0"/>
              </a:rPr>
              <a:t>2</a:t>
            </a:r>
            <a:r>
              <a:rPr lang="ru-RU" sz="2400" dirty="0" smtClean="0">
                <a:latin typeface="Arial Black" pitchFamily="34" charset="0"/>
              </a:rPr>
              <a:t>    </a:t>
            </a:r>
          </a:p>
          <a:p>
            <a:pPr algn="just">
              <a:lnSpc>
                <a:spcPct val="200000"/>
              </a:lnSpc>
            </a:pPr>
            <a:r>
              <a:rPr lang="ru-RU" sz="2400" dirty="0" smtClean="0">
                <a:latin typeface="Arial Black" pitchFamily="34" charset="0"/>
              </a:rPr>
              <a:t>б) 145</a:t>
            </a:r>
            <a:r>
              <a:rPr lang="ru-RU" sz="2400" baseline="-25000" dirty="0" smtClean="0">
                <a:latin typeface="Arial Black" pitchFamily="34" charset="0"/>
              </a:rPr>
              <a:t>6</a:t>
            </a:r>
            <a:r>
              <a:rPr lang="ru-RU" sz="2400" dirty="0" smtClean="0">
                <a:latin typeface="Arial Black" pitchFamily="34" charset="0"/>
              </a:rPr>
              <a:t>   </a:t>
            </a:r>
          </a:p>
          <a:p>
            <a:pPr algn="just">
              <a:lnSpc>
                <a:spcPct val="200000"/>
              </a:lnSpc>
            </a:pPr>
            <a:r>
              <a:rPr lang="ru-RU" sz="2400" dirty="0" smtClean="0">
                <a:latin typeface="Arial Black" pitchFamily="34" charset="0"/>
              </a:rPr>
              <a:t>в) 2135</a:t>
            </a:r>
            <a:r>
              <a:rPr lang="ru-RU" sz="2400" baseline="-25000" dirty="0" smtClean="0">
                <a:latin typeface="Arial Black" pitchFamily="34" charset="0"/>
              </a:rPr>
              <a:t>8</a:t>
            </a:r>
            <a:r>
              <a:rPr lang="ru-RU" sz="2400" dirty="0" smtClean="0">
                <a:latin typeface="Arial Black" pitchFamily="34" charset="0"/>
              </a:rPr>
              <a:t>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928802"/>
            <a:ext cx="8143900" cy="584775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10101</a:t>
            </a:r>
            <a:r>
              <a:rPr lang="ru-RU" sz="3200" baseline="-25000" dirty="0" smtClean="0">
                <a:latin typeface="Arial Black" pitchFamily="34" charset="0"/>
              </a:rPr>
              <a:t>2</a:t>
            </a:r>
            <a:r>
              <a:rPr lang="ru-RU" sz="3200" dirty="0" smtClean="0">
                <a:latin typeface="Arial Black" pitchFamily="34" charset="0"/>
              </a:rPr>
              <a:t>=1*2</a:t>
            </a:r>
            <a:r>
              <a:rPr lang="ru-RU" sz="3200" baseline="30000" dirty="0" smtClean="0">
                <a:latin typeface="Arial Black" pitchFamily="34" charset="0"/>
              </a:rPr>
              <a:t>4</a:t>
            </a:r>
            <a:r>
              <a:rPr lang="ru-RU" sz="3200" dirty="0" smtClean="0">
                <a:latin typeface="Arial Black" pitchFamily="34" charset="0"/>
              </a:rPr>
              <a:t>+0*2</a:t>
            </a:r>
            <a:r>
              <a:rPr lang="ru-RU" sz="3200" baseline="30000" dirty="0" smtClean="0">
                <a:latin typeface="Arial Black" pitchFamily="34" charset="0"/>
              </a:rPr>
              <a:t>3</a:t>
            </a:r>
            <a:r>
              <a:rPr lang="ru-RU" sz="3200" dirty="0" smtClean="0">
                <a:latin typeface="Arial Black" pitchFamily="34" charset="0"/>
              </a:rPr>
              <a:t>+1*2</a:t>
            </a:r>
            <a:r>
              <a:rPr lang="ru-RU" sz="3200" baseline="30000" dirty="0" smtClean="0">
                <a:latin typeface="Arial Black" pitchFamily="34" charset="0"/>
              </a:rPr>
              <a:t>2</a:t>
            </a:r>
            <a:r>
              <a:rPr lang="ru-RU" sz="3200" dirty="0" smtClean="0">
                <a:latin typeface="Arial Black" pitchFamily="34" charset="0"/>
              </a:rPr>
              <a:t>+0*2</a:t>
            </a:r>
            <a:r>
              <a:rPr lang="ru-RU" sz="3200" baseline="30000" dirty="0" smtClean="0">
                <a:latin typeface="Arial Black" pitchFamily="34" charset="0"/>
              </a:rPr>
              <a:t>1</a:t>
            </a:r>
            <a:r>
              <a:rPr lang="ru-RU" sz="3200" dirty="0" smtClean="0">
                <a:latin typeface="Arial Black" pitchFamily="34" charset="0"/>
              </a:rPr>
              <a:t>+1*2</a:t>
            </a:r>
            <a:r>
              <a:rPr lang="ru-RU" sz="3200" baseline="30000" dirty="0" smtClean="0">
                <a:latin typeface="Arial Black" pitchFamily="34" charset="0"/>
              </a:rPr>
              <a:t>0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2786058"/>
            <a:ext cx="2571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400" dirty="0" smtClean="0">
                <a:latin typeface="Arial Black" pitchFamily="34" charset="0"/>
              </a:rPr>
              <a:t>г) 1</a:t>
            </a:r>
            <a:r>
              <a:rPr lang="en-US" sz="2400" dirty="0" smtClean="0">
                <a:latin typeface="Arial Black" pitchFamily="34" charset="0"/>
              </a:rPr>
              <a:t>A5</a:t>
            </a:r>
            <a:r>
              <a:rPr lang="en-US" sz="2400" baseline="-25000" dirty="0" smtClean="0">
                <a:latin typeface="Arial Black" pitchFamily="34" charset="0"/>
              </a:rPr>
              <a:t>16</a:t>
            </a:r>
            <a:endParaRPr lang="ru-RU" sz="2400" baseline="-25000" dirty="0" smtClean="0">
              <a:latin typeface="Arial Black" pitchFamily="34" charset="0"/>
            </a:endParaRPr>
          </a:p>
          <a:p>
            <a:pPr algn="just">
              <a:lnSpc>
                <a:spcPct val="200000"/>
              </a:lnSpc>
            </a:pPr>
            <a:r>
              <a:rPr lang="ru-RU" sz="2400" dirty="0" err="1" smtClean="0">
                <a:latin typeface="Arial Black" pitchFamily="34" charset="0"/>
              </a:rPr>
              <a:t>д</a:t>
            </a:r>
            <a:r>
              <a:rPr lang="ru-RU" sz="2400" dirty="0" smtClean="0">
                <a:latin typeface="Arial Black" pitchFamily="34" charset="0"/>
              </a:rPr>
              <a:t>) 27,4</a:t>
            </a:r>
            <a:r>
              <a:rPr lang="ru-RU" sz="2400" baseline="-25000" dirty="0" smtClean="0">
                <a:latin typeface="Arial Black" pitchFamily="34" charset="0"/>
              </a:rPr>
              <a:t>8</a:t>
            </a:r>
            <a:endParaRPr lang="en-US" sz="2400" baseline="-25000" dirty="0" smtClean="0">
              <a:latin typeface="Arial Black" pitchFamily="34" charset="0"/>
            </a:endParaRPr>
          </a:p>
          <a:p>
            <a:pPr algn="just">
              <a:lnSpc>
                <a:spcPct val="200000"/>
              </a:lnSpc>
            </a:pPr>
            <a:r>
              <a:rPr lang="ru-RU" sz="2400" dirty="0" smtClean="0">
                <a:latin typeface="Arial Black" pitchFamily="34" charset="0"/>
              </a:rPr>
              <a:t>е) </a:t>
            </a:r>
            <a:r>
              <a:rPr lang="en-US" sz="2400" dirty="0" smtClean="0">
                <a:latin typeface="Arial Black" pitchFamily="34" charset="0"/>
              </a:rPr>
              <a:t>0,11</a:t>
            </a:r>
            <a:r>
              <a:rPr lang="en-US" sz="2400" baseline="-25000" dirty="0" smtClean="0">
                <a:latin typeface="Arial Black" pitchFamily="34" charset="0"/>
              </a:rPr>
              <a:t>2</a:t>
            </a:r>
            <a:endParaRPr lang="ru-RU" sz="2400" dirty="0">
              <a:latin typeface="Arial Black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143504" y="5214950"/>
          <a:ext cx="2947988" cy="1357313"/>
        </p:xfrm>
        <a:graphic>
          <a:graphicData uri="http://schemas.openxmlformats.org/presentationml/2006/ole">
            <p:oleObj spid="_x0000_s1026" name="Формула" r:id="rId3" imgW="558720" imgH="40608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000628" y="5286388"/>
            <a:ext cx="3357586" cy="12144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Перевод чисел в десятичную систему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8072462" cy="4800600"/>
          </a:xfrm>
        </p:spPr>
        <p:txBody>
          <a:bodyPr/>
          <a:lstStyle/>
          <a:p>
            <a:r>
              <a:rPr lang="ru-RU" b="1" dirty="0" smtClean="0"/>
              <a:t>Записать число в развёрнутом виде;</a:t>
            </a:r>
          </a:p>
          <a:p>
            <a:r>
              <a:rPr lang="ru-RU" b="1" dirty="0" smtClean="0"/>
              <a:t>Провести вычисления.</a:t>
            </a:r>
          </a:p>
          <a:p>
            <a:pPr>
              <a:buNone/>
            </a:pP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10101</a:t>
            </a:r>
            <a:r>
              <a:rPr lang="ru-RU" baseline="-25000" dirty="0" smtClean="0">
                <a:latin typeface="Arial Black" pitchFamily="34" charset="0"/>
              </a:rPr>
              <a:t>2</a:t>
            </a:r>
            <a:r>
              <a:rPr lang="ru-RU" dirty="0" smtClean="0">
                <a:latin typeface="Arial Black" pitchFamily="34" charset="0"/>
              </a:rPr>
              <a:t>=1*2</a:t>
            </a:r>
            <a:r>
              <a:rPr lang="ru-RU" baseline="30000" dirty="0" smtClean="0">
                <a:latin typeface="Arial Black" pitchFamily="34" charset="0"/>
              </a:rPr>
              <a:t>4</a:t>
            </a:r>
            <a:r>
              <a:rPr lang="ru-RU" dirty="0" smtClean="0">
                <a:latin typeface="Arial Black" pitchFamily="34" charset="0"/>
              </a:rPr>
              <a:t>+0*2</a:t>
            </a:r>
            <a:r>
              <a:rPr lang="ru-RU" baseline="30000" dirty="0" smtClean="0">
                <a:latin typeface="Arial Black" pitchFamily="34" charset="0"/>
              </a:rPr>
              <a:t>3</a:t>
            </a:r>
            <a:r>
              <a:rPr lang="ru-RU" dirty="0" smtClean="0">
                <a:latin typeface="Arial Black" pitchFamily="34" charset="0"/>
              </a:rPr>
              <a:t>+1*2</a:t>
            </a:r>
            <a:r>
              <a:rPr lang="ru-RU" baseline="30000" dirty="0" smtClean="0">
                <a:latin typeface="Arial Black" pitchFamily="34" charset="0"/>
              </a:rPr>
              <a:t>2</a:t>
            </a:r>
            <a:r>
              <a:rPr lang="ru-RU" dirty="0" smtClean="0">
                <a:latin typeface="Arial Black" pitchFamily="34" charset="0"/>
              </a:rPr>
              <a:t>+0*2</a:t>
            </a:r>
            <a:r>
              <a:rPr lang="ru-RU" baseline="30000" dirty="0" smtClean="0">
                <a:latin typeface="Arial Black" pitchFamily="34" charset="0"/>
              </a:rPr>
              <a:t>1</a:t>
            </a:r>
            <a:r>
              <a:rPr lang="ru-RU" dirty="0" smtClean="0">
                <a:latin typeface="Arial Black" pitchFamily="34" charset="0"/>
              </a:rPr>
              <a:t>+1*2</a:t>
            </a:r>
            <a:r>
              <a:rPr lang="ru-RU" baseline="30000" dirty="0" smtClean="0">
                <a:latin typeface="Arial Black" pitchFamily="34" charset="0"/>
              </a:rPr>
              <a:t>0</a:t>
            </a:r>
            <a:r>
              <a:rPr lang="ru-RU" dirty="0" smtClean="0">
                <a:latin typeface="Arial Black" pitchFamily="34" charset="0"/>
              </a:rPr>
              <a:t>=16+0+4+0+1=21</a:t>
            </a:r>
            <a:r>
              <a:rPr lang="ru-RU" baseline="-25000" dirty="0" smtClean="0">
                <a:latin typeface="Arial Black" pitchFamily="34" charset="0"/>
              </a:rPr>
              <a:t>10</a:t>
            </a:r>
          </a:p>
          <a:p>
            <a:pPr>
              <a:buNone/>
            </a:pPr>
            <a:endParaRPr lang="ru-RU" b="1" baseline="-25000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10101</a:t>
            </a:r>
            <a:r>
              <a:rPr lang="ru-RU" baseline="-25000" dirty="0" smtClean="0">
                <a:solidFill>
                  <a:srgbClr val="C00000"/>
                </a:solidFill>
                <a:latin typeface="Arial Black" pitchFamily="34" charset="0"/>
              </a:rPr>
              <a:t>2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=21</a:t>
            </a:r>
            <a:r>
              <a:rPr lang="ru-RU" baseline="-25000" dirty="0" smtClean="0">
                <a:solidFill>
                  <a:srgbClr val="C00000"/>
                </a:solidFill>
                <a:latin typeface="Arial Black" pitchFamily="34" charset="0"/>
              </a:rPr>
              <a:t>10</a:t>
            </a:r>
            <a:endParaRPr lang="ru-RU" b="1" baseline="-25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Записать число в свёрнутой форме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A</a:t>
            </a:r>
            <a:r>
              <a:rPr lang="en-US" b="1" baseline="-25000" dirty="0" smtClean="0"/>
              <a:t>10</a:t>
            </a:r>
            <a:r>
              <a:rPr lang="en-US" b="1" dirty="0" smtClean="0"/>
              <a:t>=5*10</a:t>
            </a:r>
            <a:r>
              <a:rPr lang="en-US" b="1" baseline="30000" dirty="0" smtClean="0"/>
              <a:t>2</a:t>
            </a:r>
            <a:r>
              <a:rPr lang="en-US" b="1" dirty="0" smtClean="0"/>
              <a:t>+4*10</a:t>
            </a:r>
            <a:r>
              <a:rPr lang="en-US" b="1" baseline="30000" dirty="0" smtClean="0"/>
              <a:t>1</a:t>
            </a:r>
            <a:r>
              <a:rPr lang="en-US" b="1" dirty="0" smtClean="0"/>
              <a:t>+3*10</a:t>
            </a:r>
            <a:r>
              <a:rPr lang="en-US" b="1" baseline="30000" dirty="0" smtClean="0"/>
              <a:t>0</a:t>
            </a:r>
            <a:r>
              <a:rPr lang="en-US" b="1" dirty="0" smtClean="0"/>
              <a:t>+7*10</a:t>
            </a:r>
            <a:r>
              <a:rPr lang="en-US" b="1" baseline="30000" dirty="0" smtClean="0"/>
              <a:t>-1</a:t>
            </a:r>
            <a:r>
              <a:rPr lang="en-US" b="1" dirty="0" smtClean="0"/>
              <a:t>+6*10</a:t>
            </a:r>
            <a:r>
              <a:rPr lang="en-US" b="1" baseline="30000" dirty="0" smtClean="0"/>
              <a:t>-2</a:t>
            </a:r>
            <a:endParaRPr lang="ru-RU" b="1" baseline="30000" dirty="0" smtClean="0"/>
          </a:p>
          <a:p>
            <a:pPr>
              <a:buNone/>
            </a:pPr>
            <a:endParaRPr lang="ru-RU" b="1" baseline="30000" dirty="0" smtClean="0"/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+3*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-2</a:t>
            </a:r>
            <a:endParaRPr lang="ru-RU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baseline="30000" dirty="0"/>
          </a:p>
        </p:txBody>
      </p:sp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7536" y="0"/>
            <a:ext cx="8076464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О какой системе счисления идёт речь в данном стихотворении?</a:t>
            </a: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1142984"/>
            <a:ext cx="578647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Ей было </a:t>
            </a:r>
            <a:r>
              <a:rPr lang="ru-RU" sz="2800" b="1" dirty="0" smtClean="0">
                <a:solidFill>
                  <a:srgbClr val="002060"/>
                </a:solidFill>
              </a:rPr>
              <a:t>1100</a:t>
            </a:r>
            <a:r>
              <a:rPr lang="ru-RU" sz="2800" b="1" dirty="0" smtClean="0">
                <a:solidFill>
                  <a:srgbClr val="C00000"/>
                </a:solidFill>
              </a:rPr>
              <a:t> лет.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Она в </a:t>
            </a:r>
            <a:r>
              <a:rPr lang="ru-RU" sz="2800" b="1" dirty="0" smtClean="0">
                <a:solidFill>
                  <a:srgbClr val="002060"/>
                </a:solidFill>
              </a:rPr>
              <a:t>101</a:t>
            </a:r>
            <a:r>
              <a:rPr lang="ru-RU" sz="2800" b="1" dirty="0" smtClean="0">
                <a:solidFill>
                  <a:srgbClr val="C00000"/>
                </a:solidFill>
              </a:rPr>
              <a:t> класс ходила.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В портфеле по </a:t>
            </a:r>
            <a:r>
              <a:rPr lang="ru-RU" sz="2800" b="1" dirty="0" smtClean="0">
                <a:solidFill>
                  <a:srgbClr val="002060"/>
                </a:solidFill>
              </a:rPr>
              <a:t>100</a:t>
            </a:r>
            <a:r>
              <a:rPr lang="ru-RU" sz="2800" b="1" dirty="0" smtClean="0">
                <a:solidFill>
                  <a:srgbClr val="C00000"/>
                </a:solidFill>
              </a:rPr>
              <a:t> книг носила.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Всё это правда, а не бред.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57620" y="3071810"/>
            <a:ext cx="48577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</a:rPr>
              <a:t>10</a:t>
            </a:r>
            <a:r>
              <a:rPr lang="ru-RU" sz="2800" b="1" dirty="0" smtClean="0">
                <a:solidFill>
                  <a:srgbClr val="C00000"/>
                </a:solidFill>
              </a:rPr>
              <a:t> тёмно-синих глаз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Оглядывали мир привычно.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Но станет всё совсем обычно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Когда поймёте наш рассказ.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89549">
            <a:off x="6685418" y="827510"/>
            <a:ext cx="2007360" cy="2007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Домашнее задание:</a:t>
            </a:r>
            <a:endParaRPr lang="ru-RU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</TotalTime>
  <Words>252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Солнцестояние</vt:lpstr>
      <vt:lpstr>Формула</vt:lpstr>
      <vt:lpstr> Тема: Развёрнутая форма числа. Перевод числа из любой системы счисления в десятичную.</vt:lpstr>
      <vt:lpstr>Вопросы:</vt:lpstr>
      <vt:lpstr>Развёрнутая форма записи числа</vt:lpstr>
      <vt:lpstr>Задание: Записать числа в развёрнутом виде.</vt:lpstr>
      <vt:lpstr>Перевод чисел в десятичную систему</vt:lpstr>
      <vt:lpstr>Записать число в свёрнутой форме</vt:lpstr>
      <vt:lpstr>О какой системе счисления идёт речь в данном стихотворении?</vt:lpstr>
      <vt:lpstr>Домашнее задание:</vt:lpstr>
    </vt:vector>
  </TitlesOfParts>
  <Company>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Тема: Развёрнутая форма числа. Перевод числа из любой системы счисления в десятичную.</dc:title>
  <dc:creator>Natalia</dc:creator>
  <cp:lastModifiedBy>Наталья</cp:lastModifiedBy>
  <cp:revision>29</cp:revision>
  <dcterms:created xsi:type="dcterms:W3CDTF">2010-02-14T10:15:57Z</dcterms:created>
  <dcterms:modified xsi:type="dcterms:W3CDTF">2012-03-11T15:45:58Z</dcterms:modified>
</cp:coreProperties>
</file>