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0160000" cy="7620000"/>
  <p:notesSz cx="6858000" cy="9144000"/>
  <p:embeddedFontLst>
    <p:embeddedFont>
      <p:font typeface="Calibri" panose="020F0502020204030204" pitchFamily="34" charset="0"/>
      <p:regular r:id="rId11"/>
      <p:bold r:id="rId12"/>
      <p:italic r:id="rId13"/>
      <p:boldItalic r:id="rId14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294" y="-90"/>
      </p:cViewPr>
      <p:guideLst>
        <p:guide orient="horz" pos="2400"/>
        <p:guide pos="3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2367141"/>
            <a:ext cx="8636000" cy="16333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3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D3D6-4A61-4A97-A171-19022B08C523}" type="datetimeFigureOut">
              <a:rPr lang="ru-RU" smtClean="0"/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FBAFE-7E2B-441F-B23D-90EAF6BB71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872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D3D6-4A61-4A97-A171-19022B08C523}" type="datetimeFigureOut">
              <a:rPr lang="ru-RU" smtClean="0"/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FBAFE-7E2B-441F-B23D-90EAF6BB71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336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66000" y="305155"/>
            <a:ext cx="2286000" cy="650169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8001" y="305155"/>
            <a:ext cx="6688667" cy="650169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D3D6-4A61-4A97-A171-19022B08C523}" type="datetimeFigureOut">
              <a:rPr lang="ru-RU" smtClean="0"/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FBAFE-7E2B-441F-B23D-90EAF6BB71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15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D3D6-4A61-4A97-A171-19022B08C523}" type="datetimeFigureOut">
              <a:rPr lang="ru-RU" smtClean="0"/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FBAFE-7E2B-441F-B23D-90EAF6BB71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088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2570" y="4896557"/>
            <a:ext cx="8636000" cy="151341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02570" y="3229682"/>
            <a:ext cx="8636000" cy="16668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D3D6-4A61-4A97-A171-19022B08C523}" type="datetimeFigureOut">
              <a:rPr lang="ru-RU" smtClean="0"/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FBAFE-7E2B-441F-B23D-90EAF6BB71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24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08000" y="1778002"/>
            <a:ext cx="4487333" cy="50288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64667" y="1778002"/>
            <a:ext cx="4487333" cy="50288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D3D6-4A61-4A97-A171-19022B08C523}" type="datetimeFigureOut">
              <a:rPr lang="ru-RU" smtClean="0"/>
              <a:t>10.01.2016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FBAFE-7E2B-441F-B23D-90EAF6BB71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510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8000" y="1705681"/>
            <a:ext cx="4489098" cy="7108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8000" y="2416528"/>
            <a:ext cx="4489098" cy="43903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61141" y="1705681"/>
            <a:ext cx="4490861" cy="7108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61141" y="2416528"/>
            <a:ext cx="4490861" cy="43903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D3D6-4A61-4A97-A171-19022B08C523}" type="datetimeFigureOut">
              <a:rPr lang="ru-RU" smtClean="0"/>
              <a:t>10.01.2016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FBAFE-7E2B-441F-B23D-90EAF6BB71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702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D3D6-4A61-4A97-A171-19022B08C523}" type="datetimeFigureOut">
              <a:rPr lang="ru-RU" smtClean="0"/>
              <a:t>10.01.2016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FBAFE-7E2B-441F-B23D-90EAF6BB71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666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D3D6-4A61-4A97-A171-19022B08C523}" type="datetimeFigureOut">
              <a:rPr lang="ru-RU" smtClean="0"/>
              <a:t>10.01.2016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FBAFE-7E2B-441F-B23D-90EAF6BB71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332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1" y="303389"/>
            <a:ext cx="3342570" cy="129116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72278" y="303391"/>
            <a:ext cx="5679722" cy="650345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8001" y="1594557"/>
            <a:ext cx="3342570" cy="52122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D3D6-4A61-4A97-A171-19022B08C523}" type="datetimeFigureOut">
              <a:rPr lang="ru-RU" smtClean="0"/>
              <a:t>10.01.2016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FBAFE-7E2B-441F-B23D-90EAF6BB71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766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431" y="5334000"/>
            <a:ext cx="6096000" cy="62970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91431" y="680861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91431" y="5963709"/>
            <a:ext cx="6096000" cy="8942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D3D6-4A61-4A97-A171-19022B08C523}" type="datetimeFigureOut">
              <a:rPr lang="ru-RU" smtClean="0"/>
              <a:t>10.01.2016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FBAFE-7E2B-441F-B23D-90EAF6BB71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00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305153"/>
            <a:ext cx="9144000" cy="127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8000" y="1778002"/>
            <a:ext cx="9144000" cy="50288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08001" y="7062613"/>
            <a:ext cx="2370667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AD3D6-4A61-4A97-A171-19022B08C523}" type="datetimeFigureOut">
              <a:rPr lang="ru-RU" smtClean="0"/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471335" y="7062613"/>
            <a:ext cx="3217333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281334" y="7062613"/>
            <a:ext cx="2370667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FBAFE-7E2B-441F-B23D-90EAF6BB71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490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5685" y="1703967"/>
            <a:ext cx="7838615" cy="132343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00008B"/>
                </a:solidFill>
                <a:latin typeface="Comic Sans MS - 36"/>
              </a:rPr>
              <a:t>Тема: Линейный алгоритм.</a:t>
            </a:r>
          </a:p>
          <a:p>
            <a:pPr algn="ctr"/>
            <a:r>
              <a:rPr lang="ru-RU" sz="4000" dirty="0" smtClean="0">
                <a:solidFill>
                  <a:srgbClr val="00008B"/>
                </a:solidFill>
                <a:latin typeface="Comic Sans MS - 36"/>
              </a:rPr>
              <a:t>Графические примитивы</a:t>
            </a:r>
            <a:r>
              <a:rPr lang="ru-RU" sz="2700" dirty="0" smtClean="0">
                <a:solidFill>
                  <a:srgbClr val="00008B"/>
                </a:solidFill>
                <a:latin typeface="Comic Sans MS - 36"/>
              </a:rPr>
              <a:t>.</a:t>
            </a:r>
            <a:endParaRPr lang="ru-RU" sz="2700" dirty="0">
              <a:solidFill>
                <a:srgbClr val="00008B"/>
              </a:solidFill>
              <a:latin typeface="Comic Sans MS - 36"/>
            </a:endParaRPr>
          </a:p>
        </p:txBody>
      </p:sp>
    </p:spTree>
    <p:extLst>
      <p:ext uri="{BB962C8B-B14F-4D97-AF65-F5344CB8AC3E}">
        <p14:creationId xmlns:p14="http://schemas.microsoft.com/office/powerpoint/2010/main" val="2835462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7712" y="425624"/>
            <a:ext cx="6858274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Comic Sans MS - 24"/>
              </a:rPr>
              <a:t>Составить алгоритм рисования</a:t>
            </a:r>
            <a:endParaRPr lang="ru-RU" sz="2400" dirty="0">
              <a:solidFill>
                <a:srgbClr val="FF0000"/>
              </a:solidFill>
              <a:latin typeface="Comic Sans MS - 24"/>
            </a:endParaRPr>
          </a:p>
        </p:txBody>
      </p:sp>
      <p:pic>
        <p:nvPicPr>
          <p:cNvPr id="3" name="Рисунок 2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592" y="1217712"/>
            <a:ext cx="7052849" cy="5310149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919861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7552" y="418708"/>
            <a:ext cx="7983220" cy="600164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ru-RU" sz="3300" b="1" dirty="0" smtClean="0">
                <a:solidFill>
                  <a:srgbClr val="FF0000"/>
                </a:solidFill>
                <a:latin typeface="Arial - 44"/>
              </a:rPr>
              <a:t>Координатная плоскость</a:t>
            </a:r>
            <a:endParaRPr lang="ru-RU" sz="3300" b="1" dirty="0">
              <a:solidFill>
                <a:srgbClr val="FF0000"/>
              </a:solidFill>
              <a:latin typeface="Arial - 44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752602" y="1639443"/>
            <a:ext cx="7770495" cy="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oval" w="med" len="sm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761492" y="1643507"/>
            <a:ext cx="0" cy="4725797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oval" w="med" len="sm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255000" y="1054100"/>
            <a:ext cx="904875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2700" smtClean="0">
                <a:solidFill>
                  <a:srgbClr val="000000"/>
                </a:solidFill>
                <a:latin typeface="Arial - 36"/>
              </a:rPr>
              <a:t>Х</a:t>
            </a:r>
            <a:endParaRPr lang="ru-RU" sz="2700">
              <a:solidFill>
                <a:srgbClr val="000000"/>
              </a:solidFill>
              <a:latin typeface="Arial - 36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300" y="5842000"/>
            <a:ext cx="904875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2700" smtClean="0">
                <a:solidFill>
                  <a:srgbClr val="000000"/>
                </a:solidFill>
                <a:latin typeface="Arial - 36"/>
              </a:rPr>
              <a:t>У</a:t>
            </a:r>
            <a:endParaRPr lang="ru-RU" sz="2700">
              <a:solidFill>
                <a:srgbClr val="000000"/>
              </a:solidFill>
              <a:latin typeface="Arial - 36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530477" y="1530731"/>
            <a:ext cx="0" cy="217424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668909" y="2526030"/>
            <a:ext cx="209169" cy="8382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70000" y="1079500"/>
            <a:ext cx="719574" cy="4154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ru-RU" sz="2100" dirty="0" smtClean="0">
                <a:solidFill>
                  <a:srgbClr val="000000"/>
                </a:solidFill>
                <a:latin typeface="Arial - 28"/>
              </a:rPr>
              <a:t>100</a:t>
            </a:r>
            <a:endParaRPr lang="ru-RU" sz="2100" dirty="0">
              <a:solidFill>
                <a:srgbClr val="000000"/>
              </a:solidFill>
              <a:latin typeface="Arial - 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2298700"/>
            <a:ext cx="5207000" cy="4154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2100" smtClean="0">
                <a:solidFill>
                  <a:srgbClr val="000000"/>
                </a:solidFill>
                <a:latin typeface="Arial - 28"/>
              </a:rPr>
              <a:t>100</a:t>
            </a:r>
            <a:endParaRPr lang="ru-RU" sz="2100">
              <a:solidFill>
                <a:srgbClr val="000000"/>
              </a:solidFill>
              <a:latin typeface="Arial - 28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271688" y="1530731"/>
            <a:ext cx="0" cy="217424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34025" y="3362361"/>
            <a:ext cx="244053" cy="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989574" y="1079500"/>
            <a:ext cx="719574" cy="4154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ru-RU" sz="2100" dirty="0">
                <a:solidFill>
                  <a:srgbClr val="000000"/>
                </a:solidFill>
                <a:latin typeface="Arial - 28"/>
              </a:rPr>
              <a:t>2</a:t>
            </a:r>
            <a:r>
              <a:rPr lang="ru-RU" sz="2100" dirty="0" smtClean="0">
                <a:solidFill>
                  <a:srgbClr val="000000"/>
                </a:solidFill>
                <a:latin typeface="Arial - 28"/>
              </a:rPr>
              <a:t>00</a:t>
            </a:r>
            <a:endParaRPr lang="ru-RU" sz="2100" dirty="0">
              <a:solidFill>
                <a:srgbClr val="000000"/>
              </a:solidFill>
              <a:latin typeface="Arial - 2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429" y="3089920"/>
            <a:ext cx="719574" cy="4154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ru-RU" sz="2100" dirty="0">
                <a:solidFill>
                  <a:srgbClr val="000000"/>
                </a:solidFill>
                <a:latin typeface="Arial - 28"/>
              </a:rPr>
              <a:t>2</a:t>
            </a:r>
            <a:r>
              <a:rPr lang="ru-RU" sz="2100" dirty="0" smtClean="0">
                <a:solidFill>
                  <a:srgbClr val="000000"/>
                </a:solidFill>
                <a:latin typeface="Arial - 28"/>
              </a:rPr>
              <a:t>00</a:t>
            </a:r>
            <a:endParaRPr lang="ru-RU" sz="2100" dirty="0">
              <a:solidFill>
                <a:srgbClr val="000000"/>
              </a:solidFill>
              <a:latin typeface="Arial - 28"/>
            </a:endParaRPr>
          </a:p>
        </p:txBody>
      </p:sp>
    </p:spTree>
    <p:extLst>
      <p:ext uri="{BB962C8B-B14F-4D97-AF65-F5344CB8AC3E}">
        <p14:creationId xmlns:p14="http://schemas.microsoft.com/office/powerpoint/2010/main" val="2327847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63776" y="353616"/>
            <a:ext cx="4737862" cy="58477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ru-RU" sz="3200" u="sng" dirty="0" smtClean="0">
                <a:solidFill>
                  <a:srgbClr val="C00000"/>
                </a:solidFill>
                <a:latin typeface="Arial - 31"/>
              </a:rPr>
              <a:t>Рисование точки</a:t>
            </a:r>
            <a:endParaRPr lang="ru-RU" sz="3200" u="sng" dirty="0">
              <a:solidFill>
                <a:srgbClr val="C00000"/>
              </a:solidFill>
              <a:latin typeface="Arial - 31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7700" y="1016000"/>
            <a:ext cx="6895043" cy="34163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>
            <a:spAutoFit/>
          </a:bodyPr>
          <a:lstStyle/>
          <a:p>
            <a:r>
              <a:rPr lang="en-US" sz="3600" b="1" dirty="0" smtClean="0">
                <a:solidFill>
                  <a:srgbClr val="000000"/>
                </a:solidFill>
                <a:latin typeface="Courier New - 35"/>
              </a:rPr>
              <a:t>program </a:t>
            </a:r>
            <a:r>
              <a:rPr lang="en-US" sz="3600" b="1" dirty="0" err="1" smtClean="0">
                <a:solidFill>
                  <a:srgbClr val="000000"/>
                </a:solidFill>
                <a:latin typeface="Courier New - 35"/>
              </a:rPr>
              <a:t>tohka</a:t>
            </a:r>
            <a:r>
              <a:rPr lang="en-US" sz="3600" dirty="0" smtClean="0">
                <a:solidFill>
                  <a:srgbClr val="000000"/>
                </a:solidFill>
                <a:latin typeface="Courier New - 35"/>
              </a:rPr>
              <a:t>;</a:t>
            </a:r>
          </a:p>
          <a:p>
            <a:r>
              <a:rPr lang="en-US" sz="3600" b="1" dirty="0" smtClean="0">
                <a:solidFill>
                  <a:srgbClr val="000000"/>
                </a:solidFill>
                <a:latin typeface="Courier New - 35"/>
              </a:rPr>
              <a:t>uses </a:t>
            </a:r>
            <a:r>
              <a:rPr lang="en-US" sz="3600" b="1" dirty="0" err="1" smtClean="0">
                <a:solidFill>
                  <a:srgbClr val="FF0000"/>
                </a:solidFill>
                <a:latin typeface="Courier New - 35"/>
              </a:rPr>
              <a:t>graphABC</a:t>
            </a:r>
            <a:r>
              <a:rPr lang="en-US" sz="3600" dirty="0" smtClean="0">
                <a:solidFill>
                  <a:srgbClr val="000000"/>
                </a:solidFill>
                <a:latin typeface="Courier New - 35"/>
              </a:rPr>
              <a:t>;</a:t>
            </a:r>
          </a:p>
          <a:p>
            <a:r>
              <a:rPr lang="en-US" sz="3600" b="1" dirty="0" smtClean="0">
                <a:solidFill>
                  <a:srgbClr val="000000"/>
                </a:solidFill>
                <a:latin typeface="Courier New - 35"/>
              </a:rPr>
              <a:t>begin</a:t>
            </a:r>
          </a:p>
          <a:p>
            <a:r>
              <a:rPr lang="en-US" sz="3600" b="1" dirty="0" err="1" smtClean="0">
                <a:solidFill>
                  <a:srgbClr val="0000FF"/>
                </a:solidFill>
                <a:latin typeface="Courier New - 35"/>
              </a:rPr>
              <a:t>SetWindowSize</a:t>
            </a:r>
            <a:r>
              <a:rPr lang="en-US" sz="3600" dirty="0" smtClean="0">
                <a:solidFill>
                  <a:srgbClr val="000000"/>
                </a:solidFill>
                <a:latin typeface="Courier New - 35"/>
              </a:rPr>
              <a:t> (</a:t>
            </a:r>
            <a:r>
              <a:rPr lang="en-US" sz="3600" dirty="0" smtClean="0">
                <a:solidFill>
                  <a:srgbClr val="006400"/>
                </a:solidFill>
                <a:latin typeface="Courier New - 35"/>
              </a:rPr>
              <a:t>600</a:t>
            </a:r>
            <a:r>
              <a:rPr lang="en-US" sz="3600" dirty="0" smtClean="0">
                <a:solidFill>
                  <a:srgbClr val="000000"/>
                </a:solidFill>
                <a:latin typeface="Courier New - 35"/>
              </a:rPr>
              <a:t>, </a:t>
            </a:r>
            <a:r>
              <a:rPr lang="en-US" sz="3600" dirty="0" smtClean="0">
                <a:solidFill>
                  <a:srgbClr val="006400"/>
                </a:solidFill>
                <a:latin typeface="Courier New - 35"/>
              </a:rPr>
              <a:t>600</a:t>
            </a:r>
            <a:r>
              <a:rPr lang="en-US" sz="3600" dirty="0" smtClean="0">
                <a:solidFill>
                  <a:srgbClr val="000000"/>
                </a:solidFill>
                <a:latin typeface="Courier New - 35"/>
              </a:rPr>
              <a:t>);</a:t>
            </a:r>
          </a:p>
          <a:p>
            <a:r>
              <a:rPr lang="en-US" sz="3600" b="1" dirty="0" err="1" smtClean="0">
                <a:solidFill>
                  <a:srgbClr val="FF0000"/>
                </a:solidFill>
                <a:latin typeface="Courier New - 35"/>
              </a:rPr>
              <a:t>SetPixel</a:t>
            </a:r>
            <a:r>
              <a:rPr lang="en-US" sz="3600" dirty="0" smtClean="0">
                <a:solidFill>
                  <a:srgbClr val="000000"/>
                </a:solidFill>
                <a:latin typeface="Courier New - 35"/>
              </a:rPr>
              <a:t>(</a:t>
            </a:r>
            <a:r>
              <a:rPr lang="en-US" sz="3600" dirty="0" smtClean="0">
                <a:solidFill>
                  <a:srgbClr val="006400"/>
                </a:solidFill>
                <a:latin typeface="Courier New - 35"/>
              </a:rPr>
              <a:t>300</a:t>
            </a:r>
            <a:r>
              <a:rPr lang="en-US" sz="3600" dirty="0" smtClean="0">
                <a:solidFill>
                  <a:srgbClr val="000000"/>
                </a:solidFill>
                <a:latin typeface="Courier New - 35"/>
              </a:rPr>
              <a:t>, </a:t>
            </a:r>
            <a:r>
              <a:rPr lang="en-US" sz="3600" dirty="0" smtClean="0">
                <a:solidFill>
                  <a:srgbClr val="006400"/>
                </a:solidFill>
                <a:latin typeface="Courier New - 35"/>
              </a:rPr>
              <a:t>300</a:t>
            </a:r>
            <a:r>
              <a:rPr lang="en-US" sz="3600" dirty="0" smtClean="0">
                <a:solidFill>
                  <a:srgbClr val="000000"/>
                </a:solidFill>
                <a:latin typeface="Courier New - 35"/>
              </a:rPr>
              <a:t>,clRed);</a:t>
            </a:r>
          </a:p>
          <a:p>
            <a:r>
              <a:rPr lang="en-US" sz="3600" b="1" dirty="0" smtClean="0">
                <a:solidFill>
                  <a:srgbClr val="000000"/>
                </a:solidFill>
                <a:latin typeface="Courier New - 35"/>
              </a:rPr>
              <a:t>end</a:t>
            </a:r>
            <a:r>
              <a:rPr lang="en-US" sz="3600" dirty="0" smtClean="0">
                <a:solidFill>
                  <a:srgbClr val="000000"/>
                </a:solidFill>
                <a:latin typeface="Courier New - 35"/>
              </a:rPr>
              <a:t>.</a:t>
            </a:r>
            <a:endParaRPr lang="ru-RU" sz="3600" dirty="0">
              <a:solidFill>
                <a:srgbClr val="000000"/>
              </a:solidFill>
              <a:latin typeface="Courier New - 35"/>
            </a:endParaRPr>
          </a:p>
        </p:txBody>
      </p:sp>
    </p:spTree>
    <p:extLst>
      <p:ext uri="{BB962C8B-B14F-4D97-AF65-F5344CB8AC3E}">
        <p14:creationId xmlns:p14="http://schemas.microsoft.com/office/powerpoint/2010/main" val="759479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9680" y="67102"/>
            <a:ext cx="5296281" cy="52322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ru-RU" sz="2800" u="sng" dirty="0" smtClean="0">
                <a:solidFill>
                  <a:srgbClr val="C00000"/>
                </a:solidFill>
                <a:latin typeface="Arial - 28"/>
              </a:rPr>
              <a:t>Рисование отрезка</a:t>
            </a:r>
            <a:endParaRPr lang="ru-RU" sz="2800" u="sng" dirty="0">
              <a:solidFill>
                <a:srgbClr val="C00000"/>
              </a:solidFill>
              <a:latin typeface="Arial - 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0998" y="1073696"/>
            <a:ext cx="5364092" cy="26776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  <a:latin typeface="Courier New - 37"/>
              </a:rPr>
              <a:t>program </a:t>
            </a:r>
            <a:r>
              <a:rPr lang="en-US" sz="2800" b="1" dirty="0" err="1" smtClean="0">
                <a:solidFill>
                  <a:srgbClr val="000000"/>
                </a:solidFill>
                <a:latin typeface="Courier New - 37"/>
              </a:rPr>
              <a:t>otrezok</a:t>
            </a:r>
            <a:r>
              <a:rPr lang="en-US" sz="2800" dirty="0" smtClean="0">
                <a:solidFill>
                  <a:srgbClr val="000000"/>
                </a:solidFill>
                <a:latin typeface="Courier New - 37"/>
              </a:rPr>
              <a:t>;</a:t>
            </a:r>
          </a:p>
          <a:p>
            <a:r>
              <a:rPr lang="en-US" sz="2800" b="1" dirty="0" smtClean="0">
                <a:solidFill>
                  <a:srgbClr val="000000"/>
                </a:solidFill>
                <a:latin typeface="Courier New - 37"/>
              </a:rPr>
              <a:t>uses </a:t>
            </a:r>
            <a:r>
              <a:rPr lang="en-US" sz="2800" b="1" dirty="0" err="1" smtClean="0">
                <a:solidFill>
                  <a:srgbClr val="FF0000"/>
                </a:solidFill>
                <a:latin typeface="Courier New - 37"/>
              </a:rPr>
              <a:t>graphABC</a:t>
            </a:r>
            <a:r>
              <a:rPr lang="en-US" sz="2800" dirty="0" smtClean="0">
                <a:solidFill>
                  <a:srgbClr val="000000"/>
                </a:solidFill>
                <a:latin typeface="Courier New - 37"/>
              </a:rPr>
              <a:t>;</a:t>
            </a:r>
          </a:p>
          <a:p>
            <a:r>
              <a:rPr lang="en-US" sz="2800" b="1" dirty="0" smtClean="0">
                <a:solidFill>
                  <a:srgbClr val="000000"/>
                </a:solidFill>
                <a:latin typeface="Courier New - 37"/>
              </a:rPr>
              <a:t>begin</a:t>
            </a:r>
          </a:p>
          <a:p>
            <a:r>
              <a:rPr lang="en-US" sz="2800" b="1" dirty="0" err="1" smtClean="0">
                <a:solidFill>
                  <a:srgbClr val="0000FF"/>
                </a:solidFill>
                <a:latin typeface="Courier New - 37"/>
              </a:rPr>
              <a:t>SetWindowSize</a:t>
            </a:r>
            <a:r>
              <a:rPr lang="en-US" sz="2800" dirty="0" smtClean="0">
                <a:solidFill>
                  <a:srgbClr val="000000"/>
                </a:solidFill>
                <a:latin typeface="Courier New - 37"/>
              </a:rPr>
              <a:t> (</a:t>
            </a:r>
            <a:r>
              <a:rPr lang="en-US" sz="2800" dirty="0" smtClean="0">
                <a:solidFill>
                  <a:srgbClr val="006400"/>
                </a:solidFill>
                <a:latin typeface="Courier New - 37"/>
              </a:rPr>
              <a:t>600</a:t>
            </a:r>
            <a:r>
              <a:rPr lang="en-US" sz="2800" dirty="0" smtClean="0">
                <a:solidFill>
                  <a:srgbClr val="000000"/>
                </a:solidFill>
                <a:latin typeface="Courier New - 37"/>
              </a:rPr>
              <a:t>, </a:t>
            </a:r>
            <a:r>
              <a:rPr lang="en-US" sz="2800" dirty="0" smtClean="0">
                <a:solidFill>
                  <a:srgbClr val="006400"/>
                </a:solidFill>
                <a:latin typeface="Courier New - 37"/>
              </a:rPr>
              <a:t>600</a:t>
            </a:r>
            <a:r>
              <a:rPr lang="en-US" sz="2800" dirty="0" smtClean="0">
                <a:solidFill>
                  <a:srgbClr val="000000"/>
                </a:solidFill>
                <a:latin typeface="Courier New - 37"/>
              </a:rPr>
              <a:t>);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Courier New - 37"/>
              </a:rPr>
              <a:t>Line </a:t>
            </a:r>
            <a:r>
              <a:rPr lang="en-US" sz="2800" dirty="0" smtClean="0">
                <a:solidFill>
                  <a:srgbClr val="000000"/>
                </a:solidFill>
                <a:latin typeface="Courier New - 37"/>
              </a:rPr>
              <a:t>(</a:t>
            </a:r>
            <a:r>
              <a:rPr lang="en-US" sz="2800" dirty="0" smtClean="0">
                <a:solidFill>
                  <a:srgbClr val="006400"/>
                </a:solidFill>
                <a:latin typeface="Courier New - 37"/>
              </a:rPr>
              <a:t>100</a:t>
            </a:r>
            <a:r>
              <a:rPr lang="en-US" sz="2800" dirty="0" smtClean="0">
                <a:solidFill>
                  <a:srgbClr val="000000"/>
                </a:solidFill>
                <a:latin typeface="Courier New - 37"/>
              </a:rPr>
              <a:t>,</a:t>
            </a:r>
            <a:r>
              <a:rPr lang="en-US" sz="2800" dirty="0" smtClean="0">
                <a:solidFill>
                  <a:srgbClr val="006400"/>
                </a:solidFill>
                <a:latin typeface="Courier New - 37"/>
              </a:rPr>
              <a:t>300</a:t>
            </a:r>
            <a:r>
              <a:rPr lang="en-US" sz="2800" dirty="0" smtClean="0">
                <a:solidFill>
                  <a:srgbClr val="000000"/>
                </a:solidFill>
                <a:latin typeface="Courier New - 37"/>
              </a:rPr>
              <a:t>, </a:t>
            </a:r>
            <a:r>
              <a:rPr lang="en-US" sz="2800" dirty="0" smtClean="0">
                <a:solidFill>
                  <a:srgbClr val="006400"/>
                </a:solidFill>
                <a:latin typeface="Courier New - 37"/>
              </a:rPr>
              <a:t>400</a:t>
            </a:r>
            <a:r>
              <a:rPr lang="en-US" sz="2800" dirty="0" smtClean="0">
                <a:solidFill>
                  <a:srgbClr val="000000"/>
                </a:solidFill>
                <a:latin typeface="Courier New - 37"/>
              </a:rPr>
              <a:t>,</a:t>
            </a:r>
            <a:r>
              <a:rPr lang="en-US" sz="2800" dirty="0" smtClean="0">
                <a:solidFill>
                  <a:srgbClr val="006400"/>
                </a:solidFill>
                <a:latin typeface="Courier New - 37"/>
              </a:rPr>
              <a:t>100</a:t>
            </a:r>
            <a:r>
              <a:rPr lang="en-US" sz="2800" dirty="0" smtClean="0">
                <a:solidFill>
                  <a:srgbClr val="000000"/>
                </a:solidFill>
                <a:latin typeface="Courier New - 37"/>
              </a:rPr>
              <a:t>,clRed);</a:t>
            </a:r>
          </a:p>
          <a:p>
            <a:r>
              <a:rPr lang="en-US" sz="2800" b="1" dirty="0" smtClean="0">
                <a:solidFill>
                  <a:srgbClr val="000000"/>
                </a:solidFill>
                <a:latin typeface="Courier New - 37"/>
              </a:rPr>
              <a:t>end</a:t>
            </a:r>
            <a:r>
              <a:rPr lang="en-US" sz="2800" dirty="0" smtClean="0">
                <a:solidFill>
                  <a:srgbClr val="000000"/>
                </a:solidFill>
                <a:latin typeface="Courier New - 37"/>
              </a:rPr>
              <a:t>.</a:t>
            </a:r>
            <a:endParaRPr lang="ru-RU" sz="2800" dirty="0">
              <a:solidFill>
                <a:srgbClr val="000000"/>
              </a:solidFill>
              <a:latin typeface="Courier New - 37"/>
            </a:endParaRPr>
          </a:p>
        </p:txBody>
      </p:sp>
      <p:pic>
        <p:nvPicPr>
          <p:cNvPr id="4" name="Рисунок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120" y="785664"/>
            <a:ext cx="3388868" cy="3562858"/>
          </a:xfrm>
          <a:prstGeom prst="rect">
            <a:avLst/>
          </a:prstGeom>
          <a:solidFill>
            <a:scrgbClr r="0" g="0" b="0">
              <a:alpha val="0"/>
            </a:scrgbClr>
          </a:solidFill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988846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9480" y="888303"/>
            <a:ext cx="4466822" cy="24929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rtlCol="0">
            <a:spAutoFit/>
          </a:bodyPr>
          <a:lstStyle/>
          <a:p>
            <a:r>
              <a:rPr lang="en-US" sz="2600" b="1" dirty="0" smtClean="0">
                <a:solidFill>
                  <a:srgbClr val="000000"/>
                </a:solidFill>
                <a:latin typeface="Courier New - 35"/>
              </a:rPr>
              <a:t>program OKR</a:t>
            </a:r>
            <a:r>
              <a:rPr lang="en-US" sz="2600" dirty="0" smtClean="0">
                <a:solidFill>
                  <a:srgbClr val="000000"/>
                </a:solidFill>
                <a:latin typeface="Courier New - 35"/>
              </a:rPr>
              <a:t>;</a:t>
            </a:r>
          </a:p>
          <a:p>
            <a:r>
              <a:rPr lang="en-US" sz="2600" b="1" dirty="0" smtClean="0">
                <a:solidFill>
                  <a:srgbClr val="000000"/>
                </a:solidFill>
                <a:latin typeface="Courier New - 35"/>
              </a:rPr>
              <a:t>uses </a:t>
            </a:r>
            <a:r>
              <a:rPr lang="en-US" sz="2600" dirty="0" err="1" smtClean="0">
                <a:solidFill>
                  <a:srgbClr val="000000"/>
                </a:solidFill>
                <a:latin typeface="Courier New - 35"/>
              </a:rPr>
              <a:t>graphABC</a:t>
            </a:r>
            <a:r>
              <a:rPr lang="en-US" sz="2600" dirty="0" smtClean="0">
                <a:solidFill>
                  <a:srgbClr val="000000"/>
                </a:solidFill>
                <a:latin typeface="Courier New - 35"/>
              </a:rPr>
              <a:t>;</a:t>
            </a:r>
          </a:p>
          <a:p>
            <a:r>
              <a:rPr lang="en-US" sz="2600" b="1" dirty="0" smtClean="0">
                <a:solidFill>
                  <a:srgbClr val="000000"/>
                </a:solidFill>
                <a:latin typeface="Courier New - 35"/>
              </a:rPr>
              <a:t>begin</a:t>
            </a:r>
          </a:p>
          <a:p>
            <a:r>
              <a:rPr lang="en-US" sz="2600" b="1" dirty="0" err="1" smtClean="0">
                <a:solidFill>
                  <a:srgbClr val="000000"/>
                </a:solidFill>
                <a:latin typeface="Courier New - 35"/>
              </a:rPr>
              <a:t>SetWindowSize</a:t>
            </a:r>
            <a:r>
              <a:rPr lang="en-US" sz="2600" dirty="0" smtClean="0">
                <a:solidFill>
                  <a:srgbClr val="000000"/>
                </a:solidFill>
                <a:latin typeface="Courier New - 35"/>
              </a:rPr>
              <a:t> (</a:t>
            </a:r>
            <a:r>
              <a:rPr lang="en-US" sz="2600" dirty="0" smtClean="0">
                <a:solidFill>
                  <a:srgbClr val="006400"/>
                </a:solidFill>
                <a:latin typeface="Courier New - 35"/>
              </a:rPr>
              <a:t>600</a:t>
            </a:r>
            <a:r>
              <a:rPr lang="en-US" sz="2600" dirty="0" smtClean="0">
                <a:solidFill>
                  <a:srgbClr val="000000"/>
                </a:solidFill>
                <a:latin typeface="Courier New - 35"/>
              </a:rPr>
              <a:t>, </a:t>
            </a:r>
            <a:r>
              <a:rPr lang="en-US" sz="2600" dirty="0" smtClean="0">
                <a:solidFill>
                  <a:srgbClr val="006400"/>
                </a:solidFill>
                <a:latin typeface="Courier New - 35"/>
              </a:rPr>
              <a:t>600</a:t>
            </a:r>
            <a:r>
              <a:rPr lang="en-US" sz="2600" dirty="0" smtClean="0">
                <a:solidFill>
                  <a:srgbClr val="000000"/>
                </a:solidFill>
                <a:latin typeface="Courier New - 35"/>
              </a:rPr>
              <a:t>);</a:t>
            </a:r>
          </a:p>
          <a:p>
            <a:r>
              <a:rPr lang="en-US" sz="2600" b="1" dirty="0" smtClean="0">
                <a:solidFill>
                  <a:srgbClr val="FF0000"/>
                </a:solidFill>
                <a:latin typeface="Courier New - 35"/>
              </a:rPr>
              <a:t>Circle</a:t>
            </a:r>
            <a:r>
              <a:rPr lang="en-US" sz="2600" b="1" dirty="0" smtClean="0">
                <a:solidFill>
                  <a:srgbClr val="000000"/>
                </a:solidFill>
                <a:latin typeface="Courier New - 35"/>
              </a:rPr>
              <a:t>(</a:t>
            </a:r>
            <a:r>
              <a:rPr lang="en-US" sz="2600" b="1" dirty="0" smtClean="0">
                <a:solidFill>
                  <a:srgbClr val="006400"/>
                </a:solidFill>
                <a:latin typeface="Courier New - 35"/>
              </a:rPr>
              <a:t>300</a:t>
            </a:r>
            <a:r>
              <a:rPr lang="en-US" sz="2600" b="1" dirty="0" smtClean="0">
                <a:solidFill>
                  <a:srgbClr val="000000"/>
                </a:solidFill>
                <a:latin typeface="Courier New - 35"/>
              </a:rPr>
              <a:t>, </a:t>
            </a:r>
            <a:r>
              <a:rPr lang="en-US" sz="2600" b="1" dirty="0" smtClean="0">
                <a:solidFill>
                  <a:srgbClr val="006400"/>
                </a:solidFill>
                <a:latin typeface="Courier New - 35"/>
              </a:rPr>
              <a:t>300</a:t>
            </a:r>
            <a:r>
              <a:rPr lang="en-US" sz="2600" b="1" dirty="0" smtClean="0">
                <a:solidFill>
                  <a:srgbClr val="000000"/>
                </a:solidFill>
                <a:latin typeface="Courier New - 35"/>
              </a:rPr>
              <a:t>, </a:t>
            </a:r>
            <a:r>
              <a:rPr lang="en-US" sz="2600" b="1" dirty="0" smtClean="0">
                <a:solidFill>
                  <a:srgbClr val="006400"/>
                </a:solidFill>
                <a:latin typeface="Courier New - 35"/>
              </a:rPr>
              <a:t>100</a:t>
            </a:r>
            <a:r>
              <a:rPr lang="en-US" sz="2600" b="1" dirty="0" smtClean="0">
                <a:solidFill>
                  <a:srgbClr val="000000"/>
                </a:solidFill>
                <a:latin typeface="Courier New - 35"/>
              </a:rPr>
              <a:t>)</a:t>
            </a:r>
            <a:r>
              <a:rPr lang="en-US" sz="2600" dirty="0" smtClean="0">
                <a:solidFill>
                  <a:srgbClr val="000000"/>
                </a:solidFill>
                <a:latin typeface="Courier New - 35"/>
              </a:rPr>
              <a:t>;</a:t>
            </a:r>
          </a:p>
          <a:p>
            <a:r>
              <a:rPr lang="en-US" sz="2600" b="1" dirty="0" smtClean="0">
                <a:solidFill>
                  <a:srgbClr val="000000"/>
                </a:solidFill>
                <a:latin typeface="Courier New - 35"/>
              </a:rPr>
              <a:t>end</a:t>
            </a:r>
            <a:r>
              <a:rPr lang="en-US" sz="2600" dirty="0" smtClean="0">
                <a:solidFill>
                  <a:srgbClr val="000000"/>
                </a:solidFill>
                <a:latin typeface="Courier New - 35"/>
              </a:rPr>
              <a:t>.</a:t>
            </a:r>
            <a:endParaRPr lang="ru-RU" sz="2600" dirty="0">
              <a:solidFill>
                <a:srgbClr val="000000"/>
              </a:solidFill>
              <a:latin typeface="Courier New - 35"/>
            </a:endParaRPr>
          </a:p>
        </p:txBody>
      </p:sp>
      <p:pic>
        <p:nvPicPr>
          <p:cNvPr id="3" name="Рисунок 2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9845" y="675620"/>
            <a:ext cx="2948602" cy="2918356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4" name="TextBox 3"/>
          <p:cNvSpPr txBox="1"/>
          <p:nvPr/>
        </p:nvSpPr>
        <p:spPr>
          <a:xfrm>
            <a:off x="1146909" y="3865736"/>
            <a:ext cx="5248796" cy="31085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  <a:latin typeface="Courier New - 24"/>
              </a:rPr>
              <a:t>program </a:t>
            </a:r>
            <a:r>
              <a:rPr lang="en-US" sz="2800" dirty="0" smtClean="0">
                <a:solidFill>
                  <a:srgbClr val="000000"/>
                </a:solidFill>
                <a:latin typeface="Courier New - 24"/>
              </a:rPr>
              <a:t>OKR;</a:t>
            </a:r>
          </a:p>
          <a:p>
            <a:r>
              <a:rPr lang="en-US" sz="2800" b="1" dirty="0" smtClean="0">
                <a:solidFill>
                  <a:srgbClr val="000000"/>
                </a:solidFill>
                <a:latin typeface="Courier New - 24"/>
              </a:rPr>
              <a:t>uses </a:t>
            </a:r>
            <a:r>
              <a:rPr lang="en-US" sz="2800" dirty="0" err="1" smtClean="0">
                <a:solidFill>
                  <a:srgbClr val="000000"/>
                </a:solidFill>
                <a:latin typeface="Courier New - 24"/>
              </a:rPr>
              <a:t>graphABC</a:t>
            </a:r>
            <a:r>
              <a:rPr lang="en-US" sz="2800" dirty="0" smtClean="0">
                <a:solidFill>
                  <a:srgbClr val="000000"/>
                </a:solidFill>
                <a:latin typeface="Courier New - 24"/>
              </a:rPr>
              <a:t>;</a:t>
            </a:r>
          </a:p>
          <a:p>
            <a:r>
              <a:rPr lang="en-US" sz="2800" b="1" dirty="0" smtClean="0">
                <a:solidFill>
                  <a:srgbClr val="000000"/>
                </a:solidFill>
                <a:latin typeface="Courier New - 24"/>
              </a:rPr>
              <a:t>begin</a:t>
            </a:r>
          </a:p>
          <a:p>
            <a:r>
              <a:rPr lang="en-US" sz="2800" b="1" dirty="0" err="1" smtClean="0">
                <a:solidFill>
                  <a:srgbClr val="000000"/>
                </a:solidFill>
                <a:latin typeface="Courier New - 24"/>
              </a:rPr>
              <a:t>SetWindowSize</a:t>
            </a:r>
            <a:r>
              <a:rPr lang="en-US" sz="2800" dirty="0" smtClean="0">
                <a:solidFill>
                  <a:srgbClr val="000000"/>
                </a:solidFill>
                <a:latin typeface="Courier New - 24"/>
              </a:rPr>
              <a:t> (</a:t>
            </a:r>
            <a:r>
              <a:rPr lang="en-US" sz="2800" dirty="0" smtClean="0">
                <a:solidFill>
                  <a:srgbClr val="006400"/>
                </a:solidFill>
                <a:latin typeface="Courier New - 24"/>
              </a:rPr>
              <a:t>600</a:t>
            </a:r>
            <a:r>
              <a:rPr lang="en-US" sz="2800" dirty="0" smtClean="0">
                <a:solidFill>
                  <a:srgbClr val="000000"/>
                </a:solidFill>
                <a:latin typeface="Courier New - 24"/>
              </a:rPr>
              <a:t>, </a:t>
            </a:r>
            <a:r>
              <a:rPr lang="en-US" sz="2800" dirty="0" smtClean="0">
                <a:solidFill>
                  <a:srgbClr val="006400"/>
                </a:solidFill>
                <a:latin typeface="Courier New - 24"/>
              </a:rPr>
              <a:t>600</a:t>
            </a:r>
            <a:r>
              <a:rPr lang="en-US" sz="2800" dirty="0" smtClean="0">
                <a:solidFill>
                  <a:srgbClr val="000000"/>
                </a:solidFill>
                <a:latin typeface="Courier New - 24"/>
              </a:rPr>
              <a:t>);</a:t>
            </a:r>
          </a:p>
          <a:p>
            <a:r>
              <a:rPr lang="en-US" sz="2800" b="1" dirty="0" err="1" smtClean="0">
                <a:solidFill>
                  <a:srgbClr val="FF0000"/>
                </a:solidFill>
                <a:latin typeface="Courier New - 24"/>
              </a:rPr>
              <a:t>SetPenWidth</a:t>
            </a:r>
            <a:r>
              <a:rPr lang="en-US" sz="2800" b="1" dirty="0" smtClean="0">
                <a:solidFill>
                  <a:srgbClr val="FF0000"/>
                </a:solidFill>
                <a:latin typeface="Courier New - 24"/>
              </a:rPr>
              <a:t> (10);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Courier New - 24"/>
              </a:rPr>
              <a:t>Circle</a:t>
            </a:r>
            <a:r>
              <a:rPr lang="en-US" sz="2800" dirty="0" smtClean="0">
                <a:solidFill>
                  <a:srgbClr val="000000"/>
                </a:solidFill>
                <a:latin typeface="Courier New - 24"/>
              </a:rPr>
              <a:t>(</a:t>
            </a:r>
            <a:r>
              <a:rPr lang="en-US" sz="2800" dirty="0" smtClean="0">
                <a:solidFill>
                  <a:srgbClr val="006400"/>
                </a:solidFill>
                <a:latin typeface="Courier New - 24"/>
              </a:rPr>
              <a:t>300</a:t>
            </a:r>
            <a:r>
              <a:rPr lang="en-US" sz="2800" dirty="0" smtClean="0">
                <a:solidFill>
                  <a:srgbClr val="000000"/>
                </a:solidFill>
                <a:latin typeface="Courier New - 24"/>
              </a:rPr>
              <a:t>, </a:t>
            </a:r>
            <a:r>
              <a:rPr lang="en-US" sz="2800" dirty="0" smtClean="0">
                <a:solidFill>
                  <a:srgbClr val="006400"/>
                </a:solidFill>
                <a:latin typeface="Courier New - 24"/>
              </a:rPr>
              <a:t>300</a:t>
            </a:r>
            <a:r>
              <a:rPr lang="en-US" sz="2800" dirty="0" smtClean="0">
                <a:solidFill>
                  <a:srgbClr val="000000"/>
                </a:solidFill>
                <a:latin typeface="Courier New - 24"/>
              </a:rPr>
              <a:t>, </a:t>
            </a:r>
            <a:r>
              <a:rPr lang="en-US" sz="2800" dirty="0" smtClean="0">
                <a:solidFill>
                  <a:srgbClr val="006400"/>
                </a:solidFill>
                <a:latin typeface="Courier New - 24"/>
              </a:rPr>
              <a:t>100</a:t>
            </a:r>
            <a:r>
              <a:rPr lang="en-US" sz="2800" dirty="0" smtClean="0">
                <a:solidFill>
                  <a:srgbClr val="000000"/>
                </a:solidFill>
                <a:latin typeface="Courier New - 24"/>
              </a:rPr>
              <a:t>);</a:t>
            </a:r>
          </a:p>
          <a:p>
            <a:r>
              <a:rPr lang="en-US" sz="2800" b="1" dirty="0" smtClean="0">
                <a:solidFill>
                  <a:srgbClr val="000000"/>
                </a:solidFill>
                <a:latin typeface="Courier New - 24"/>
              </a:rPr>
              <a:t>end</a:t>
            </a:r>
            <a:r>
              <a:rPr lang="en-US" sz="2800" dirty="0" smtClean="0">
                <a:solidFill>
                  <a:srgbClr val="000000"/>
                </a:solidFill>
                <a:latin typeface="Courier New - 24"/>
              </a:rPr>
              <a:t>.</a:t>
            </a:r>
            <a:endParaRPr lang="ru-RU" sz="2800" dirty="0">
              <a:solidFill>
                <a:srgbClr val="000000"/>
              </a:solidFill>
              <a:latin typeface="Courier New - 24"/>
            </a:endParaRPr>
          </a:p>
        </p:txBody>
      </p:sp>
      <p:pic>
        <p:nvPicPr>
          <p:cNvPr id="5" name="Рисунок 4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8192" y="3810000"/>
            <a:ext cx="3084069" cy="3220016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6" name="TextBox 5"/>
          <p:cNvSpPr txBox="1"/>
          <p:nvPr/>
        </p:nvSpPr>
        <p:spPr>
          <a:xfrm>
            <a:off x="2127672" y="152400"/>
            <a:ext cx="5296281" cy="52322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ru-RU" sz="2800" u="sng" dirty="0" smtClean="0">
                <a:solidFill>
                  <a:srgbClr val="C00000"/>
                </a:solidFill>
                <a:latin typeface="Arial - 28"/>
              </a:rPr>
              <a:t>Рисование окружности</a:t>
            </a:r>
            <a:endParaRPr lang="ru-RU" sz="2800" u="sng" dirty="0">
              <a:solidFill>
                <a:srgbClr val="C00000"/>
              </a:solidFill>
              <a:latin typeface="Arial - 28"/>
            </a:endParaRPr>
          </a:p>
        </p:txBody>
      </p:sp>
    </p:spTree>
    <p:extLst>
      <p:ext uri="{BB962C8B-B14F-4D97-AF65-F5344CB8AC3E}">
        <p14:creationId xmlns:p14="http://schemas.microsoft.com/office/powerpoint/2010/main" val="2270385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9268" y="286176"/>
            <a:ext cx="3411212" cy="345181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sp>
        <p:nvSpPr>
          <p:cNvPr id="3" name="TextBox 2"/>
          <p:cNvSpPr txBox="1"/>
          <p:nvPr/>
        </p:nvSpPr>
        <p:spPr>
          <a:xfrm>
            <a:off x="533400" y="279400"/>
            <a:ext cx="6061202" cy="4154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ru-RU" sz="2100" b="1" u="sng" dirty="0" smtClean="0">
                <a:solidFill>
                  <a:srgbClr val="C00000"/>
                </a:solidFill>
                <a:latin typeface="Arial - 28"/>
              </a:rPr>
              <a:t>Рисование прямоугольника</a:t>
            </a:r>
            <a:endParaRPr lang="ru-RU" sz="2100" b="1" u="sng" dirty="0">
              <a:solidFill>
                <a:srgbClr val="C00000"/>
              </a:solidFill>
              <a:latin typeface="Arial - 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5900" y="952500"/>
            <a:ext cx="5008116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ourier New - 29"/>
              </a:rPr>
              <a:t>program </a:t>
            </a:r>
            <a:r>
              <a:rPr lang="en-US" sz="2400" b="1" dirty="0" err="1" smtClean="0">
                <a:solidFill>
                  <a:srgbClr val="000000"/>
                </a:solidFill>
                <a:latin typeface="Courier New - 29"/>
              </a:rPr>
              <a:t>pr</a:t>
            </a:r>
            <a:r>
              <a:rPr lang="en-US" sz="2400" dirty="0" smtClean="0">
                <a:solidFill>
                  <a:srgbClr val="000000"/>
                </a:solidFill>
                <a:latin typeface="Courier New - 29"/>
              </a:rPr>
              <a:t>;</a:t>
            </a:r>
          </a:p>
          <a:p>
            <a:r>
              <a:rPr lang="en-US" sz="2400" b="1" dirty="0" smtClean="0">
                <a:solidFill>
                  <a:srgbClr val="000000"/>
                </a:solidFill>
                <a:latin typeface="Courier New - 29"/>
              </a:rPr>
              <a:t>uses </a:t>
            </a:r>
            <a:r>
              <a:rPr lang="en-US" sz="2400" dirty="0" err="1" smtClean="0">
                <a:solidFill>
                  <a:srgbClr val="000000"/>
                </a:solidFill>
                <a:latin typeface="Courier New - 29"/>
              </a:rPr>
              <a:t>graphABC</a:t>
            </a:r>
            <a:r>
              <a:rPr lang="en-US" sz="2400" dirty="0" smtClean="0">
                <a:solidFill>
                  <a:srgbClr val="000000"/>
                </a:solidFill>
                <a:latin typeface="Courier New - 29"/>
              </a:rPr>
              <a:t>;</a:t>
            </a:r>
          </a:p>
          <a:p>
            <a:r>
              <a:rPr lang="en-US" sz="2400" b="1" dirty="0" smtClean="0">
                <a:solidFill>
                  <a:srgbClr val="000000"/>
                </a:solidFill>
                <a:latin typeface="Courier New - 29"/>
              </a:rPr>
              <a:t>begin</a:t>
            </a:r>
          </a:p>
          <a:p>
            <a:r>
              <a:rPr lang="en-US" sz="2400" b="1" dirty="0" err="1" smtClean="0">
                <a:solidFill>
                  <a:srgbClr val="000000"/>
                </a:solidFill>
                <a:latin typeface="Courier New - 29"/>
              </a:rPr>
              <a:t>SetWindowSize</a:t>
            </a:r>
            <a:r>
              <a:rPr lang="en-US" sz="2400" dirty="0" smtClean="0">
                <a:solidFill>
                  <a:srgbClr val="000000"/>
                </a:solidFill>
                <a:latin typeface="Courier New - 29"/>
              </a:rPr>
              <a:t> (</a:t>
            </a:r>
            <a:r>
              <a:rPr lang="en-US" sz="2400" dirty="0" smtClean="0">
                <a:solidFill>
                  <a:srgbClr val="006400"/>
                </a:solidFill>
                <a:latin typeface="Courier New - 29"/>
              </a:rPr>
              <a:t>600</a:t>
            </a:r>
            <a:r>
              <a:rPr lang="en-US" sz="2400" dirty="0" smtClean="0">
                <a:solidFill>
                  <a:srgbClr val="000000"/>
                </a:solidFill>
                <a:latin typeface="Courier New - 29"/>
              </a:rPr>
              <a:t>, </a:t>
            </a:r>
            <a:r>
              <a:rPr lang="en-US" sz="2400" dirty="0" smtClean="0">
                <a:solidFill>
                  <a:srgbClr val="006400"/>
                </a:solidFill>
                <a:latin typeface="Courier New - 29"/>
              </a:rPr>
              <a:t>600</a:t>
            </a:r>
            <a:r>
              <a:rPr lang="en-US" sz="2400" dirty="0" smtClean="0">
                <a:solidFill>
                  <a:srgbClr val="000000"/>
                </a:solidFill>
                <a:latin typeface="Courier New - 29"/>
              </a:rPr>
              <a:t>);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ourier New - 29"/>
              </a:rPr>
              <a:t>Rectangle</a:t>
            </a:r>
            <a:r>
              <a:rPr lang="en-US" sz="2400" dirty="0" smtClean="0">
                <a:solidFill>
                  <a:srgbClr val="000000"/>
                </a:solidFill>
                <a:latin typeface="Courier New - 29"/>
              </a:rPr>
              <a:t>(</a:t>
            </a:r>
            <a:r>
              <a:rPr lang="en-US" sz="2400" dirty="0" smtClean="0">
                <a:solidFill>
                  <a:srgbClr val="006400"/>
                </a:solidFill>
                <a:latin typeface="Courier New - 29"/>
              </a:rPr>
              <a:t>100</a:t>
            </a:r>
            <a:r>
              <a:rPr lang="en-US" sz="2400" dirty="0" smtClean="0">
                <a:solidFill>
                  <a:srgbClr val="000000"/>
                </a:solidFill>
                <a:latin typeface="Courier New - 29"/>
              </a:rPr>
              <a:t>, </a:t>
            </a:r>
            <a:r>
              <a:rPr lang="en-US" sz="2400" dirty="0" smtClean="0">
                <a:solidFill>
                  <a:srgbClr val="006400"/>
                </a:solidFill>
                <a:latin typeface="Courier New - 29"/>
              </a:rPr>
              <a:t>100</a:t>
            </a:r>
            <a:r>
              <a:rPr lang="en-US" sz="2400" dirty="0" smtClean="0">
                <a:solidFill>
                  <a:srgbClr val="000000"/>
                </a:solidFill>
                <a:latin typeface="Courier New - 29"/>
              </a:rPr>
              <a:t>, </a:t>
            </a:r>
            <a:r>
              <a:rPr lang="en-US" sz="2400" dirty="0" smtClean="0">
                <a:solidFill>
                  <a:srgbClr val="006400"/>
                </a:solidFill>
                <a:latin typeface="Courier New - 29"/>
              </a:rPr>
              <a:t>300</a:t>
            </a:r>
            <a:r>
              <a:rPr lang="en-US" sz="2400" dirty="0" smtClean="0">
                <a:solidFill>
                  <a:srgbClr val="000000"/>
                </a:solidFill>
                <a:latin typeface="Courier New - 29"/>
              </a:rPr>
              <a:t>, </a:t>
            </a:r>
            <a:r>
              <a:rPr lang="en-US" sz="2400" dirty="0" smtClean="0">
                <a:solidFill>
                  <a:srgbClr val="006400"/>
                </a:solidFill>
                <a:latin typeface="Courier New - 29"/>
              </a:rPr>
              <a:t>500</a:t>
            </a:r>
            <a:r>
              <a:rPr lang="en-US" sz="2400" dirty="0" smtClean="0">
                <a:solidFill>
                  <a:srgbClr val="000000"/>
                </a:solidFill>
                <a:latin typeface="Courier New - 29"/>
              </a:rPr>
              <a:t>);</a:t>
            </a:r>
          </a:p>
          <a:p>
            <a:r>
              <a:rPr lang="en-US" sz="2400" b="1" dirty="0" smtClean="0">
                <a:solidFill>
                  <a:srgbClr val="000000"/>
                </a:solidFill>
                <a:latin typeface="Courier New - 29"/>
              </a:rPr>
              <a:t>end</a:t>
            </a:r>
            <a:r>
              <a:rPr lang="en-US" sz="2400" dirty="0" smtClean="0">
                <a:solidFill>
                  <a:srgbClr val="000000"/>
                </a:solidFill>
                <a:latin typeface="Courier New - 29"/>
              </a:rPr>
              <a:t>.</a:t>
            </a:r>
            <a:endParaRPr lang="ru-RU" sz="2400" dirty="0">
              <a:solidFill>
                <a:srgbClr val="000000"/>
              </a:solidFill>
              <a:latin typeface="Courier New - 2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5900" y="4026024"/>
            <a:ext cx="5312145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ourier New - 26"/>
              </a:rPr>
              <a:t>program </a:t>
            </a:r>
            <a:r>
              <a:rPr lang="en-US" sz="2400" dirty="0" err="1" smtClean="0">
                <a:solidFill>
                  <a:srgbClr val="000000"/>
                </a:solidFill>
                <a:latin typeface="Courier New - 26"/>
              </a:rPr>
              <a:t>pr</a:t>
            </a:r>
            <a:r>
              <a:rPr lang="en-US" sz="2400" dirty="0" smtClean="0">
                <a:solidFill>
                  <a:srgbClr val="000000"/>
                </a:solidFill>
                <a:latin typeface="Courier New - 26"/>
              </a:rPr>
              <a:t>;</a:t>
            </a:r>
          </a:p>
          <a:p>
            <a:r>
              <a:rPr lang="en-US" sz="2400" b="1" dirty="0" smtClean="0">
                <a:solidFill>
                  <a:srgbClr val="000000"/>
                </a:solidFill>
                <a:latin typeface="Courier New - 26"/>
              </a:rPr>
              <a:t>uses </a:t>
            </a:r>
            <a:r>
              <a:rPr lang="en-US" sz="2400" dirty="0" err="1" smtClean="0">
                <a:solidFill>
                  <a:srgbClr val="000000"/>
                </a:solidFill>
                <a:latin typeface="Courier New - 26"/>
              </a:rPr>
              <a:t>graphABC</a:t>
            </a:r>
            <a:r>
              <a:rPr lang="en-US" sz="2400" dirty="0" smtClean="0">
                <a:solidFill>
                  <a:srgbClr val="000000"/>
                </a:solidFill>
                <a:latin typeface="Courier New - 26"/>
              </a:rPr>
              <a:t>;</a:t>
            </a:r>
          </a:p>
          <a:p>
            <a:r>
              <a:rPr lang="en-US" sz="2400" b="1" dirty="0" smtClean="0">
                <a:solidFill>
                  <a:srgbClr val="000000"/>
                </a:solidFill>
                <a:latin typeface="Courier New - 26"/>
              </a:rPr>
              <a:t>begin</a:t>
            </a:r>
          </a:p>
          <a:p>
            <a:r>
              <a:rPr lang="en-US" sz="2400" b="1" dirty="0" err="1" smtClean="0">
                <a:solidFill>
                  <a:srgbClr val="000000"/>
                </a:solidFill>
                <a:latin typeface="Courier New - 26"/>
              </a:rPr>
              <a:t>SetWindowSize</a:t>
            </a:r>
            <a:r>
              <a:rPr lang="en-US" sz="2400" b="1" dirty="0" smtClean="0">
                <a:solidFill>
                  <a:srgbClr val="000000"/>
                </a:solidFill>
                <a:latin typeface="Courier New - 26"/>
              </a:rPr>
              <a:t> (</a:t>
            </a:r>
            <a:r>
              <a:rPr lang="en-US" sz="2400" b="1" dirty="0" smtClean="0">
                <a:solidFill>
                  <a:srgbClr val="006400"/>
                </a:solidFill>
                <a:latin typeface="Courier New - 26"/>
              </a:rPr>
              <a:t>600</a:t>
            </a:r>
            <a:r>
              <a:rPr lang="en-US" sz="2400" b="1" dirty="0" smtClean="0">
                <a:solidFill>
                  <a:srgbClr val="000000"/>
                </a:solidFill>
                <a:latin typeface="Courier New - 26"/>
              </a:rPr>
              <a:t>, </a:t>
            </a:r>
            <a:r>
              <a:rPr lang="en-US" sz="2400" b="1" dirty="0" smtClean="0">
                <a:solidFill>
                  <a:srgbClr val="006400"/>
                </a:solidFill>
                <a:latin typeface="Courier New - 26"/>
              </a:rPr>
              <a:t>600</a:t>
            </a:r>
            <a:r>
              <a:rPr lang="en-US" sz="2400" b="1" dirty="0" smtClean="0">
                <a:solidFill>
                  <a:srgbClr val="000000"/>
                </a:solidFill>
                <a:latin typeface="Courier New - 26"/>
              </a:rPr>
              <a:t>);</a:t>
            </a:r>
          </a:p>
          <a:p>
            <a:r>
              <a:rPr lang="en-US" sz="2400" b="1" dirty="0" err="1" smtClean="0">
                <a:solidFill>
                  <a:srgbClr val="FF0000"/>
                </a:solidFill>
                <a:latin typeface="Courier New - 26"/>
              </a:rPr>
              <a:t>SetPenWidth</a:t>
            </a:r>
            <a:r>
              <a:rPr lang="en-US" sz="2400" b="1" dirty="0" smtClean="0">
                <a:solidFill>
                  <a:srgbClr val="000000"/>
                </a:solidFill>
                <a:latin typeface="Courier New - 26"/>
              </a:rPr>
              <a:t> (</a:t>
            </a:r>
            <a:r>
              <a:rPr lang="en-US" sz="2400" b="1" dirty="0" smtClean="0">
                <a:solidFill>
                  <a:srgbClr val="006400"/>
                </a:solidFill>
                <a:latin typeface="Courier New - 26"/>
              </a:rPr>
              <a:t>10</a:t>
            </a:r>
            <a:r>
              <a:rPr lang="en-US" sz="2400" b="1" dirty="0" smtClean="0">
                <a:solidFill>
                  <a:srgbClr val="000000"/>
                </a:solidFill>
                <a:latin typeface="Courier New - 26"/>
              </a:rPr>
              <a:t>);</a:t>
            </a:r>
            <a:r>
              <a:rPr lang="en-US" sz="2400" b="1" dirty="0" smtClean="0">
                <a:solidFill>
                  <a:srgbClr val="0000FF"/>
                </a:solidFill>
                <a:latin typeface="Courier New - 26"/>
              </a:rPr>
              <a:t> </a:t>
            </a:r>
            <a:r>
              <a:rPr lang="ru-RU" sz="2400" b="1" dirty="0" smtClean="0">
                <a:solidFill>
                  <a:srgbClr val="0000FF"/>
                </a:solidFill>
                <a:latin typeface="Courier New - 26"/>
              </a:rPr>
              <a:t>толщина пера</a:t>
            </a:r>
          </a:p>
          <a:p>
            <a:r>
              <a:rPr lang="en-US" sz="2400" b="1" dirty="0" smtClean="0">
                <a:solidFill>
                  <a:schemeClr val="tx1"/>
                </a:solidFill>
                <a:latin typeface="Courier New - 26"/>
              </a:rPr>
              <a:t>R</a:t>
            </a:r>
            <a:r>
              <a:rPr lang="en-US" sz="2400" b="1" dirty="0" smtClean="0">
                <a:solidFill>
                  <a:srgbClr val="000000"/>
                </a:solidFill>
                <a:latin typeface="Courier New - 26"/>
              </a:rPr>
              <a:t>ectangle(</a:t>
            </a:r>
            <a:r>
              <a:rPr lang="en-US" sz="2400" b="1" dirty="0" smtClean="0">
                <a:solidFill>
                  <a:srgbClr val="006400"/>
                </a:solidFill>
                <a:latin typeface="Courier New - 26"/>
              </a:rPr>
              <a:t>100</a:t>
            </a:r>
            <a:r>
              <a:rPr lang="en-US" sz="2400" b="1" dirty="0" smtClean="0">
                <a:solidFill>
                  <a:srgbClr val="000000"/>
                </a:solidFill>
                <a:latin typeface="Courier New - 26"/>
              </a:rPr>
              <a:t>, </a:t>
            </a:r>
            <a:r>
              <a:rPr lang="en-US" sz="2400" b="1" dirty="0" smtClean="0">
                <a:solidFill>
                  <a:srgbClr val="006400"/>
                </a:solidFill>
                <a:latin typeface="Courier New - 26"/>
              </a:rPr>
              <a:t>100</a:t>
            </a:r>
            <a:r>
              <a:rPr lang="en-US" sz="2400" b="1" dirty="0" smtClean="0">
                <a:solidFill>
                  <a:srgbClr val="000000"/>
                </a:solidFill>
                <a:latin typeface="Courier New - 26"/>
              </a:rPr>
              <a:t>, </a:t>
            </a:r>
            <a:r>
              <a:rPr lang="en-US" sz="2400" b="1" dirty="0" smtClean="0">
                <a:solidFill>
                  <a:srgbClr val="006400"/>
                </a:solidFill>
                <a:latin typeface="Courier New - 26"/>
              </a:rPr>
              <a:t>300</a:t>
            </a:r>
            <a:r>
              <a:rPr lang="en-US" sz="2400" b="1" dirty="0" smtClean="0">
                <a:solidFill>
                  <a:srgbClr val="000000"/>
                </a:solidFill>
                <a:latin typeface="Courier New - 26"/>
              </a:rPr>
              <a:t>, </a:t>
            </a:r>
            <a:r>
              <a:rPr lang="en-US" sz="2400" b="1" dirty="0" smtClean="0">
                <a:solidFill>
                  <a:srgbClr val="006400"/>
                </a:solidFill>
                <a:latin typeface="Courier New - 26"/>
              </a:rPr>
              <a:t>500</a:t>
            </a:r>
            <a:r>
              <a:rPr lang="en-US" sz="2400" b="1" dirty="0" smtClean="0">
                <a:solidFill>
                  <a:srgbClr val="000000"/>
                </a:solidFill>
                <a:latin typeface="Courier New - 26"/>
              </a:rPr>
              <a:t>)</a:t>
            </a:r>
            <a:r>
              <a:rPr lang="en-US" sz="2400" dirty="0" smtClean="0">
                <a:solidFill>
                  <a:srgbClr val="000000"/>
                </a:solidFill>
                <a:latin typeface="Courier New - 26"/>
              </a:rPr>
              <a:t>;</a:t>
            </a:r>
          </a:p>
          <a:p>
            <a:r>
              <a:rPr lang="en-US" sz="2400" b="1" dirty="0" smtClean="0">
                <a:solidFill>
                  <a:srgbClr val="000000"/>
                </a:solidFill>
                <a:latin typeface="Courier New - 26"/>
              </a:rPr>
              <a:t>end</a:t>
            </a:r>
            <a:r>
              <a:rPr lang="en-US" sz="2400" dirty="0" smtClean="0">
                <a:solidFill>
                  <a:srgbClr val="000000"/>
                </a:solidFill>
                <a:latin typeface="Courier New - 26"/>
              </a:rPr>
              <a:t>.</a:t>
            </a:r>
            <a:endParaRPr lang="ru-RU" sz="2400" dirty="0">
              <a:solidFill>
                <a:srgbClr val="000000"/>
              </a:solidFill>
              <a:latin typeface="Courier New - 26"/>
            </a:endParaRPr>
          </a:p>
        </p:txBody>
      </p:sp>
      <p:pic>
        <p:nvPicPr>
          <p:cNvPr id="6" name="Рисунок 5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204" y="3917074"/>
            <a:ext cx="3433276" cy="3421317"/>
          </a:xfrm>
          <a:prstGeom prst="rect">
            <a:avLst/>
          </a:prstGeom>
          <a:solidFill>
            <a:scrgbClr r="0" g="0" b="0">
              <a:alpha val="0"/>
            </a:scrgbClr>
          </a:solidFill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410235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3493" y="266700"/>
            <a:ext cx="7983220" cy="52322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ru-RU" sz="2800" u="sng" dirty="0" smtClean="0">
                <a:solidFill>
                  <a:srgbClr val="C00000"/>
                </a:solidFill>
                <a:latin typeface="Arial - 28"/>
              </a:rPr>
              <a:t>Написать программу для рисования </a:t>
            </a:r>
            <a:endParaRPr lang="ru-RU" sz="2800" u="sng" dirty="0">
              <a:solidFill>
                <a:srgbClr val="C00000"/>
              </a:solidFill>
              <a:latin typeface="Arial - 28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752602" y="1639443"/>
            <a:ext cx="7770495" cy="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oval" w="med" len="sm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flipH="1">
            <a:off x="752602" y="1643507"/>
            <a:ext cx="8890" cy="5406853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oval" w="med" len="sm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255000" y="1054100"/>
            <a:ext cx="904875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2700" smtClean="0">
                <a:solidFill>
                  <a:srgbClr val="000000"/>
                </a:solidFill>
                <a:latin typeface="Arial - 36"/>
              </a:rPr>
              <a:t>Х</a:t>
            </a:r>
            <a:endParaRPr lang="ru-RU" sz="2700">
              <a:solidFill>
                <a:srgbClr val="000000"/>
              </a:solidFill>
              <a:latin typeface="Arial - 36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300" y="5842000"/>
            <a:ext cx="904875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2700" smtClean="0">
                <a:solidFill>
                  <a:srgbClr val="000000"/>
                </a:solidFill>
                <a:latin typeface="Arial - 36"/>
              </a:rPr>
              <a:t>У</a:t>
            </a:r>
            <a:endParaRPr lang="ru-RU" sz="2700">
              <a:solidFill>
                <a:srgbClr val="000000"/>
              </a:solidFill>
              <a:latin typeface="Arial - 36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530477" y="1530731"/>
            <a:ext cx="0" cy="217424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648017" y="2393612"/>
            <a:ext cx="209169" cy="8382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70000" y="1150759"/>
            <a:ext cx="641648" cy="4154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ru-RU" sz="2100" dirty="0" smtClean="0">
                <a:solidFill>
                  <a:srgbClr val="000000"/>
                </a:solidFill>
                <a:latin typeface="Arial - 28"/>
              </a:rPr>
              <a:t>100</a:t>
            </a:r>
            <a:endParaRPr lang="ru-RU" sz="2100" dirty="0">
              <a:solidFill>
                <a:srgbClr val="000000"/>
              </a:solidFill>
              <a:latin typeface="Arial - 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381" y="2162091"/>
            <a:ext cx="5207000" cy="4154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ru-RU" sz="2100" dirty="0" smtClean="0">
                <a:solidFill>
                  <a:srgbClr val="000000"/>
                </a:solidFill>
                <a:latin typeface="Arial - 28"/>
              </a:rPr>
              <a:t>100</a:t>
            </a:r>
            <a:endParaRPr lang="ru-RU" sz="2100" dirty="0">
              <a:solidFill>
                <a:srgbClr val="000000"/>
              </a:solidFill>
              <a:latin typeface="Arial - 28"/>
            </a:endParaRPr>
          </a:p>
        </p:txBody>
      </p:sp>
      <p:sp>
        <p:nvSpPr>
          <p:cNvPr id="11" name="Полилиния 10"/>
          <p:cNvSpPr/>
          <p:nvPr/>
        </p:nvSpPr>
        <p:spPr>
          <a:xfrm>
            <a:off x="1563083" y="3949817"/>
            <a:ext cx="5029085" cy="1329946"/>
          </a:xfrm>
          <a:custGeom>
            <a:avLst/>
            <a:gdLst/>
            <a:ahLst/>
            <a:cxnLst/>
            <a:rect l="0" t="0" r="0" b="0"/>
            <a:pathLst>
              <a:path w="4884831" h="1329946">
                <a:moveTo>
                  <a:pt x="0" y="0"/>
                </a:moveTo>
                <a:lnTo>
                  <a:pt x="4884830" y="0"/>
                </a:lnTo>
                <a:lnTo>
                  <a:pt x="4884830" y="1329945"/>
                </a:lnTo>
                <a:lnTo>
                  <a:pt x="0" y="1329945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2289324" y="2401994"/>
            <a:ext cx="1584176" cy="1524552"/>
          </a:xfrm>
          <a:custGeom>
            <a:avLst/>
            <a:gdLst/>
            <a:ahLst/>
            <a:cxnLst/>
            <a:rect l="0" t="0" r="0" b="0"/>
            <a:pathLst>
              <a:path w="1438683" h="1363404">
                <a:moveTo>
                  <a:pt x="0" y="0"/>
                </a:moveTo>
                <a:lnTo>
                  <a:pt x="1438682" y="0"/>
                </a:lnTo>
                <a:lnTo>
                  <a:pt x="1438682" y="1363403"/>
                </a:lnTo>
                <a:lnTo>
                  <a:pt x="0" y="1363403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289324" y="5034533"/>
            <a:ext cx="1584176" cy="1586969"/>
          </a:xfrm>
          <a:prstGeom prst="ellipse">
            <a:avLst/>
          </a:prstGeom>
          <a:solidFill>
            <a:schemeClr val="accent1">
              <a:alpha val="1000"/>
            </a:schemeClr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 стрелкой 15"/>
          <p:cNvCxnSpPr/>
          <p:nvPr/>
        </p:nvCxnSpPr>
        <p:spPr>
          <a:xfrm flipH="1">
            <a:off x="1530477" y="1639443"/>
            <a:ext cx="1" cy="5410917"/>
          </a:xfrm>
          <a:prstGeom prst="straightConnector1">
            <a:avLst/>
          </a:prstGeom>
          <a:ln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773493" y="2369840"/>
            <a:ext cx="7749604" cy="2796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773493" y="3134229"/>
            <a:ext cx="7749604" cy="2796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773493" y="3935835"/>
            <a:ext cx="7749604" cy="2796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752601" y="4614790"/>
            <a:ext cx="7749604" cy="2796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763255" y="5239673"/>
            <a:ext cx="7749604" cy="2796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774005" y="5828018"/>
            <a:ext cx="7749604" cy="2796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>
            <a:off x="4622875" y="4982588"/>
            <a:ext cx="1584176" cy="1586969"/>
          </a:xfrm>
          <a:prstGeom prst="ellipse">
            <a:avLst/>
          </a:prstGeom>
          <a:solidFill>
            <a:schemeClr val="accent1">
              <a:alpha val="1000"/>
            </a:schemeClr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2289324" y="1598868"/>
            <a:ext cx="0" cy="5307476"/>
          </a:xfrm>
          <a:prstGeom prst="straightConnector1">
            <a:avLst/>
          </a:prstGeom>
          <a:ln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3081412" y="1643507"/>
            <a:ext cx="0" cy="5406853"/>
          </a:xfrm>
          <a:prstGeom prst="straightConnector1">
            <a:avLst/>
          </a:prstGeom>
          <a:ln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3871743" y="1643507"/>
            <a:ext cx="0" cy="5406853"/>
          </a:xfrm>
          <a:prstGeom prst="straightConnector1">
            <a:avLst/>
          </a:prstGeom>
          <a:ln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4622875" y="1643507"/>
            <a:ext cx="0" cy="5406853"/>
          </a:xfrm>
          <a:prstGeom prst="straightConnector1">
            <a:avLst/>
          </a:prstGeom>
          <a:ln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5423254" y="1598868"/>
            <a:ext cx="0" cy="5528716"/>
          </a:xfrm>
          <a:prstGeom prst="straightConnector1">
            <a:avLst/>
          </a:prstGeom>
          <a:ln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6958503" y="1643507"/>
            <a:ext cx="0" cy="5406853"/>
          </a:xfrm>
          <a:prstGeom prst="straightConnector1">
            <a:avLst/>
          </a:prstGeom>
          <a:ln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6186872" y="1643507"/>
            <a:ext cx="0" cy="5484076"/>
          </a:xfrm>
          <a:prstGeom prst="straightConnector1">
            <a:avLst/>
          </a:prstGeom>
          <a:ln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074984" y="1150759"/>
            <a:ext cx="641648" cy="4154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ru-RU" sz="2100" dirty="0">
                <a:solidFill>
                  <a:srgbClr val="000000"/>
                </a:solidFill>
                <a:latin typeface="Arial - 28"/>
              </a:rPr>
              <a:t>2</a:t>
            </a:r>
            <a:r>
              <a:rPr lang="ru-RU" sz="2100" dirty="0" smtClean="0">
                <a:solidFill>
                  <a:srgbClr val="000000"/>
                </a:solidFill>
                <a:latin typeface="Arial - 28"/>
              </a:rPr>
              <a:t>00</a:t>
            </a:r>
            <a:endParaRPr lang="ru-RU" sz="2100" dirty="0">
              <a:solidFill>
                <a:srgbClr val="000000"/>
              </a:solidFill>
              <a:latin typeface="Arial - 2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760588" y="1150759"/>
            <a:ext cx="641648" cy="4154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ru-RU" sz="2100" dirty="0">
                <a:solidFill>
                  <a:srgbClr val="000000"/>
                </a:solidFill>
                <a:latin typeface="Arial - 28"/>
              </a:rPr>
              <a:t>3</a:t>
            </a:r>
            <a:r>
              <a:rPr lang="ru-RU" sz="2100" dirty="0" smtClean="0">
                <a:solidFill>
                  <a:srgbClr val="000000"/>
                </a:solidFill>
                <a:latin typeface="Arial - 28"/>
              </a:rPr>
              <a:t>00</a:t>
            </a:r>
            <a:endParaRPr lang="ru-RU" sz="2100" dirty="0">
              <a:solidFill>
                <a:srgbClr val="000000"/>
              </a:solidFill>
              <a:latin typeface="Arial - 28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2089" y="2940462"/>
            <a:ext cx="641648" cy="4154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ru-RU" sz="2100" dirty="0">
                <a:solidFill>
                  <a:srgbClr val="000000"/>
                </a:solidFill>
                <a:latin typeface="Arial - 28"/>
              </a:rPr>
              <a:t>2</a:t>
            </a:r>
            <a:r>
              <a:rPr lang="ru-RU" sz="2100" dirty="0" smtClean="0">
                <a:solidFill>
                  <a:srgbClr val="000000"/>
                </a:solidFill>
                <a:latin typeface="Arial - 28"/>
              </a:rPr>
              <a:t>00</a:t>
            </a:r>
            <a:endParaRPr lang="ru-RU" sz="2100" dirty="0">
              <a:solidFill>
                <a:srgbClr val="000000"/>
              </a:solidFill>
              <a:latin typeface="Arial - 2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6226" y="3728086"/>
            <a:ext cx="641648" cy="4154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ru-RU" sz="2100" dirty="0">
                <a:solidFill>
                  <a:srgbClr val="000000"/>
                </a:solidFill>
                <a:latin typeface="Arial - 28"/>
              </a:rPr>
              <a:t>3</a:t>
            </a:r>
            <a:r>
              <a:rPr lang="ru-RU" sz="2100" dirty="0" smtClean="0">
                <a:solidFill>
                  <a:srgbClr val="000000"/>
                </a:solidFill>
                <a:latin typeface="Arial - 28"/>
              </a:rPr>
              <a:t>00</a:t>
            </a:r>
            <a:endParaRPr lang="ru-RU" sz="2100" dirty="0">
              <a:solidFill>
                <a:srgbClr val="000000"/>
              </a:solidFill>
              <a:latin typeface="Arial - 28"/>
            </a:endParaRPr>
          </a:p>
        </p:txBody>
      </p:sp>
    </p:spTree>
    <p:extLst>
      <p:ext uri="{BB962C8B-B14F-4D97-AF65-F5344CB8AC3E}">
        <p14:creationId xmlns:p14="http://schemas.microsoft.com/office/powerpoint/2010/main" val="3036050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Домашнее задание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Выучить графические примитивы</a:t>
            </a:r>
          </a:p>
          <a:p>
            <a:r>
              <a:rPr lang="ru-RU" sz="3600" dirty="0" smtClean="0"/>
              <a:t>Создать рисунок из графических примитивов и написать к нему программу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180530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192</Words>
  <Application>Microsoft Office PowerPoint</Application>
  <PresentationFormat>Произвольный</PresentationFormat>
  <Paragraphs>64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23" baseType="lpstr">
      <vt:lpstr>Arial</vt:lpstr>
      <vt:lpstr>Courier New - 24</vt:lpstr>
      <vt:lpstr>Arial - 44</vt:lpstr>
      <vt:lpstr>Courier New - 37</vt:lpstr>
      <vt:lpstr>Calibri</vt:lpstr>
      <vt:lpstr>Arial - 28</vt:lpstr>
      <vt:lpstr>Comic Sans MS - 24</vt:lpstr>
      <vt:lpstr>Arial - 36</vt:lpstr>
      <vt:lpstr>Arial - 31</vt:lpstr>
      <vt:lpstr>Comic Sans MS - 36</vt:lpstr>
      <vt:lpstr>Courier New - 26</vt:lpstr>
      <vt:lpstr>Courier New - 29</vt:lpstr>
      <vt:lpstr>Courier New - 35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Наталья</cp:lastModifiedBy>
  <cp:revision>7</cp:revision>
  <dcterms:created xsi:type="dcterms:W3CDTF">2016-01-10T16:26:26Z</dcterms:created>
  <dcterms:modified xsi:type="dcterms:W3CDTF">2016-01-10T16:49:37Z</dcterms:modified>
</cp:coreProperties>
</file>