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94" y="-90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7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5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8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1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6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3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0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D3D6-4A61-4A97-A171-19022B08C523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FBAFE-7E2B-441F-B23D-90EAF6BB7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9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5685" y="1703967"/>
            <a:ext cx="7838615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008B"/>
                </a:solidFill>
                <a:latin typeface="Comic Sans MS - 36"/>
              </a:rPr>
              <a:t>Тема: Линейный алгоритм.</a:t>
            </a:r>
          </a:p>
          <a:p>
            <a:pPr algn="ctr"/>
            <a:r>
              <a:rPr lang="ru-RU" sz="4000" dirty="0" smtClean="0">
                <a:solidFill>
                  <a:srgbClr val="00008B"/>
                </a:solidFill>
                <a:latin typeface="Comic Sans MS - 36"/>
              </a:rPr>
              <a:t>Графические примитивы</a:t>
            </a:r>
            <a:r>
              <a:rPr lang="ru-RU" sz="2700" dirty="0" smtClean="0">
                <a:solidFill>
                  <a:srgbClr val="00008B"/>
                </a:solidFill>
                <a:latin typeface="Comic Sans MS - 36"/>
              </a:rPr>
              <a:t>.</a:t>
            </a:r>
            <a:endParaRPr lang="ru-RU" sz="2700" dirty="0">
              <a:solidFill>
                <a:srgbClr val="00008B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83546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7712" y="425624"/>
            <a:ext cx="6858274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 - 24"/>
              </a:rPr>
              <a:t>Составить алгоритм рисования</a:t>
            </a:r>
            <a:endParaRPr lang="ru-RU" sz="2400" dirty="0">
              <a:solidFill>
                <a:srgbClr val="FF0000"/>
              </a:solidFill>
              <a:latin typeface="Comic Sans MS - 24"/>
            </a:endParaRPr>
          </a:p>
        </p:txBody>
      </p:sp>
      <p:pic>
        <p:nvPicPr>
          <p:cNvPr id="3" name="Рисунок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92" y="1217712"/>
            <a:ext cx="7052849" cy="531014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1986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552" y="418708"/>
            <a:ext cx="7983220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  <a:latin typeface="Arial - 44"/>
              </a:rPr>
              <a:t>Координатная плоскость</a:t>
            </a:r>
            <a:endParaRPr lang="ru-RU" sz="3300" b="1" dirty="0">
              <a:solidFill>
                <a:srgbClr val="FF0000"/>
              </a:solidFill>
              <a:latin typeface="Arial - 44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52602" y="1639443"/>
            <a:ext cx="777049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761492" y="1643507"/>
            <a:ext cx="0" cy="472579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55000" y="1054100"/>
            <a:ext cx="90487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000000"/>
                </a:solidFill>
                <a:latin typeface="Arial - 36"/>
              </a:rPr>
              <a:t>Х</a:t>
            </a:r>
            <a:endParaRPr lang="ru-RU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300" y="5842000"/>
            <a:ext cx="90487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000000"/>
                </a:solidFill>
                <a:latin typeface="Arial - 36"/>
              </a:rPr>
              <a:t>У</a:t>
            </a:r>
            <a:endParaRPr lang="ru-RU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30477" y="1530731"/>
            <a:ext cx="0" cy="21742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68909" y="2526030"/>
            <a:ext cx="209169" cy="838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0000" y="1079500"/>
            <a:ext cx="719574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100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98700"/>
            <a:ext cx="5207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100" smtClean="0">
                <a:solidFill>
                  <a:srgbClr val="000000"/>
                </a:solidFill>
                <a:latin typeface="Arial - 28"/>
              </a:rPr>
              <a:t>100</a:t>
            </a:r>
            <a:endParaRPr lang="ru-RU" sz="2100">
              <a:solidFill>
                <a:srgbClr val="000000"/>
              </a:solidFill>
              <a:latin typeface="Arial - 28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71688" y="1530731"/>
            <a:ext cx="0" cy="21742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4025" y="3362361"/>
            <a:ext cx="244053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89574" y="1079500"/>
            <a:ext cx="719574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2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29" y="3089920"/>
            <a:ext cx="719574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2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232784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3776" y="353616"/>
            <a:ext cx="4737862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rgbClr val="C00000"/>
                </a:solidFill>
                <a:latin typeface="Arial - 31"/>
              </a:rPr>
              <a:t>Рисование точки</a:t>
            </a:r>
            <a:endParaRPr lang="ru-RU" sz="3200" u="sng" dirty="0">
              <a:solidFill>
                <a:srgbClr val="C00000"/>
              </a:solidFill>
              <a:latin typeface="Arial - 3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1016000"/>
            <a:ext cx="6895043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Courier New - 35"/>
              </a:rPr>
              <a:t>program </a:t>
            </a:r>
            <a:r>
              <a:rPr lang="en-US" sz="3600" b="1" dirty="0" err="1" smtClean="0">
                <a:solidFill>
                  <a:srgbClr val="000000"/>
                </a:solidFill>
                <a:latin typeface="Courier New - 35"/>
              </a:rPr>
              <a:t>tohka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;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Courier New - 35"/>
              </a:rPr>
              <a:t>uses </a:t>
            </a:r>
            <a:r>
              <a:rPr lang="en-US" sz="3600" b="1" dirty="0" err="1" smtClean="0">
                <a:solidFill>
                  <a:srgbClr val="FF0000"/>
                </a:solidFill>
                <a:latin typeface="Courier New - 35"/>
              </a:rPr>
              <a:t>graphABC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;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Courier New - 35"/>
              </a:rPr>
              <a:t>begin</a:t>
            </a:r>
          </a:p>
          <a:p>
            <a:r>
              <a:rPr lang="en-US" sz="3600" b="1" dirty="0" err="1" smtClean="0">
                <a:solidFill>
                  <a:srgbClr val="0000FF"/>
                </a:solidFill>
                <a:latin typeface="Courier New - 35"/>
              </a:rPr>
              <a:t>SetWindowSize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 (</a:t>
            </a:r>
            <a:r>
              <a:rPr lang="en-US" sz="3600" dirty="0" smtClean="0">
                <a:solidFill>
                  <a:srgbClr val="006400"/>
                </a:solidFill>
                <a:latin typeface="Courier New - 35"/>
              </a:rPr>
              <a:t>600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, </a:t>
            </a:r>
            <a:r>
              <a:rPr lang="en-US" sz="3600" dirty="0" smtClean="0">
                <a:solidFill>
                  <a:srgbClr val="006400"/>
                </a:solidFill>
                <a:latin typeface="Courier New - 35"/>
              </a:rPr>
              <a:t>600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);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urier New - 35"/>
              </a:rPr>
              <a:t>SetPixel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(</a:t>
            </a:r>
            <a:r>
              <a:rPr lang="en-US" sz="3600" dirty="0" smtClean="0">
                <a:solidFill>
                  <a:srgbClr val="006400"/>
                </a:solidFill>
                <a:latin typeface="Courier New - 35"/>
              </a:rPr>
              <a:t>300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, </a:t>
            </a:r>
            <a:r>
              <a:rPr lang="en-US" sz="3600" dirty="0" smtClean="0">
                <a:solidFill>
                  <a:srgbClr val="006400"/>
                </a:solidFill>
                <a:latin typeface="Courier New - 35"/>
              </a:rPr>
              <a:t>300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,clRed);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Courier New - 35"/>
              </a:rPr>
              <a:t>end</a:t>
            </a:r>
            <a:r>
              <a:rPr lang="en-US" sz="3600" dirty="0" smtClean="0">
                <a:solidFill>
                  <a:srgbClr val="000000"/>
                </a:solidFill>
                <a:latin typeface="Courier New - 35"/>
              </a:rPr>
              <a:t>.</a:t>
            </a:r>
            <a:endParaRPr lang="ru-RU" sz="3600" dirty="0">
              <a:solidFill>
                <a:srgbClr val="000000"/>
              </a:solidFill>
              <a:latin typeface="Courier New - 35"/>
            </a:endParaRPr>
          </a:p>
        </p:txBody>
      </p:sp>
    </p:spTree>
    <p:extLst>
      <p:ext uri="{BB962C8B-B14F-4D97-AF65-F5344CB8AC3E}">
        <p14:creationId xmlns:p14="http://schemas.microsoft.com/office/powerpoint/2010/main" val="75947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9680" y="67102"/>
            <a:ext cx="5296281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Arial - 28"/>
              </a:rPr>
              <a:t>Рисование отрезка</a:t>
            </a:r>
            <a:endParaRPr lang="ru-RU" sz="2800" u="sng" dirty="0">
              <a:solidFill>
                <a:srgbClr val="C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998" y="1073696"/>
            <a:ext cx="5364092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 - 37"/>
              </a:rPr>
              <a:t>program </a:t>
            </a:r>
            <a:r>
              <a:rPr lang="en-US" sz="2800" b="1" dirty="0" err="1" smtClean="0">
                <a:solidFill>
                  <a:srgbClr val="000000"/>
                </a:solidFill>
                <a:latin typeface="Courier New - 37"/>
              </a:rPr>
              <a:t>otrezok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37"/>
              </a:rPr>
              <a:t>uses </a:t>
            </a:r>
            <a:r>
              <a:rPr lang="en-US" sz="2800" b="1" dirty="0" err="1" smtClean="0">
                <a:solidFill>
                  <a:srgbClr val="FF0000"/>
                </a:solidFill>
                <a:latin typeface="Courier New - 37"/>
              </a:rPr>
              <a:t>graphABC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37"/>
              </a:rPr>
              <a:t>begin</a:t>
            </a: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 - 37"/>
              </a:rPr>
              <a:t>SetWindowSize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 (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600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, 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600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);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 - 37"/>
              </a:rPr>
              <a:t>Line 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(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100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,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300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, 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400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,</a:t>
            </a:r>
            <a:r>
              <a:rPr lang="en-US" sz="2800" dirty="0" smtClean="0">
                <a:solidFill>
                  <a:srgbClr val="006400"/>
                </a:solidFill>
                <a:latin typeface="Courier New - 37"/>
              </a:rPr>
              <a:t>100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,clRed);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37"/>
              </a:rPr>
              <a:t>end</a:t>
            </a:r>
            <a:r>
              <a:rPr lang="en-US" sz="2800" dirty="0" smtClean="0">
                <a:solidFill>
                  <a:srgbClr val="000000"/>
                </a:solidFill>
                <a:latin typeface="Courier New - 37"/>
              </a:rPr>
              <a:t>.</a:t>
            </a:r>
            <a:endParaRPr lang="ru-RU" sz="2800" dirty="0">
              <a:solidFill>
                <a:srgbClr val="000000"/>
              </a:solidFill>
              <a:latin typeface="Courier New - 37"/>
            </a:endParaRPr>
          </a:p>
        </p:txBody>
      </p:sp>
      <p:pic>
        <p:nvPicPr>
          <p:cNvPr id="4" name="Рисунок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20" y="785664"/>
            <a:ext cx="3388868" cy="3562858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8884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480" y="888303"/>
            <a:ext cx="4466822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program OKR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;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uses </a:t>
            </a:r>
            <a:r>
              <a:rPr lang="en-US" sz="2600" dirty="0" err="1" smtClean="0">
                <a:solidFill>
                  <a:srgbClr val="000000"/>
                </a:solidFill>
                <a:latin typeface="Courier New - 35"/>
              </a:rPr>
              <a:t>graphABC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;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begin</a:t>
            </a:r>
          </a:p>
          <a:p>
            <a:r>
              <a:rPr lang="en-US" sz="2600" b="1" dirty="0" err="1" smtClean="0">
                <a:solidFill>
                  <a:srgbClr val="000000"/>
                </a:solidFill>
                <a:latin typeface="Courier New - 35"/>
              </a:rPr>
              <a:t>SetWindowSize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 (</a:t>
            </a:r>
            <a:r>
              <a:rPr lang="en-US" sz="2600" dirty="0" smtClean="0">
                <a:solidFill>
                  <a:srgbClr val="006400"/>
                </a:solidFill>
                <a:latin typeface="Courier New - 35"/>
              </a:rPr>
              <a:t>600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, </a:t>
            </a:r>
            <a:r>
              <a:rPr lang="en-US" sz="2600" dirty="0" smtClean="0">
                <a:solidFill>
                  <a:srgbClr val="006400"/>
                </a:solidFill>
                <a:latin typeface="Courier New - 35"/>
              </a:rPr>
              <a:t>600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);</a:t>
            </a:r>
          </a:p>
          <a:p>
            <a:r>
              <a:rPr lang="en-US" sz="2600" b="1" dirty="0" smtClean="0">
                <a:solidFill>
                  <a:srgbClr val="FF0000"/>
                </a:solidFill>
                <a:latin typeface="Courier New - 35"/>
              </a:rPr>
              <a:t>Circle</a:t>
            </a:r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(</a:t>
            </a:r>
            <a:r>
              <a:rPr lang="en-US" sz="2600" b="1" dirty="0" smtClean="0">
                <a:solidFill>
                  <a:srgbClr val="006400"/>
                </a:solidFill>
                <a:latin typeface="Courier New - 35"/>
              </a:rPr>
              <a:t>300</a:t>
            </a:r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, </a:t>
            </a:r>
            <a:r>
              <a:rPr lang="en-US" sz="2600" b="1" dirty="0" smtClean="0">
                <a:solidFill>
                  <a:srgbClr val="006400"/>
                </a:solidFill>
                <a:latin typeface="Courier New - 35"/>
              </a:rPr>
              <a:t>300</a:t>
            </a:r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, </a:t>
            </a:r>
            <a:r>
              <a:rPr lang="en-US" sz="2600" b="1" dirty="0" smtClean="0">
                <a:solidFill>
                  <a:srgbClr val="006400"/>
                </a:solidFill>
                <a:latin typeface="Courier New - 35"/>
              </a:rPr>
              <a:t>100</a:t>
            </a:r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)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;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ourier New - 35"/>
              </a:rPr>
              <a:t>end</a:t>
            </a:r>
            <a:r>
              <a:rPr lang="en-US" sz="2600" dirty="0" smtClean="0">
                <a:solidFill>
                  <a:srgbClr val="000000"/>
                </a:solidFill>
                <a:latin typeface="Courier New - 35"/>
              </a:rPr>
              <a:t>.</a:t>
            </a:r>
            <a:endParaRPr lang="ru-RU" sz="2600" dirty="0">
              <a:solidFill>
                <a:srgbClr val="000000"/>
              </a:solidFill>
              <a:latin typeface="Courier New - 35"/>
            </a:endParaRPr>
          </a:p>
        </p:txBody>
      </p:sp>
      <p:pic>
        <p:nvPicPr>
          <p:cNvPr id="3" name="Рисунок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845" y="675620"/>
            <a:ext cx="2948602" cy="29183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146909" y="3865736"/>
            <a:ext cx="5248796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 - 24"/>
              </a:rPr>
              <a:t>program 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OKR;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4"/>
              </a:rPr>
              <a:t>uses </a:t>
            </a:r>
            <a:r>
              <a:rPr lang="en-US" sz="2800" dirty="0" err="1" smtClean="0">
                <a:solidFill>
                  <a:srgbClr val="000000"/>
                </a:solidFill>
                <a:latin typeface="Courier New - 24"/>
              </a:rPr>
              <a:t>graphABC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4"/>
              </a:rPr>
              <a:t>begin</a:t>
            </a:r>
          </a:p>
          <a:p>
            <a:r>
              <a:rPr lang="en-US" sz="2800" b="1" dirty="0" err="1" smtClean="0">
                <a:solidFill>
                  <a:srgbClr val="000000"/>
                </a:solidFill>
                <a:latin typeface="Courier New - 24"/>
              </a:rPr>
              <a:t>SetWindowSize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 (</a:t>
            </a:r>
            <a:r>
              <a:rPr lang="en-US" sz="2800" dirty="0" smtClean="0">
                <a:solidFill>
                  <a:srgbClr val="006400"/>
                </a:solidFill>
                <a:latin typeface="Courier New - 24"/>
              </a:rPr>
              <a:t>600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, </a:t>
            </a:r>
            <a:r>
              <a:rPr lang="en-US" sz="2800" dirty="0" smtClean="0">
                <a:solidFill>
                  <a:srgbClr val="006400"/>
                </a:solidFill>
                <a:latin typeface="Courier New - 24"/>
              </a:rPr>
              <a:t>600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);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Courier New - 24"/>
              </a:rPr>
              <a:t>SetPenWidth</a:t>
            </a:r>
            <a:r>
              <a:rPr lang="en-US" sz="2800" b="1" dirty="0" smtClean="0">
                <a:solidFill>
                  <a:srgbClr val="FF0000"/>
                </a:solidFill>
                <a:latin typeface="Courier New - 24"/>
              </a:rPr>
              <a:t> (10);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urier New - 24"/>
              </a:rPr>
              <a:t>Circle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(</a:t>
            </a:r>
            <a:r>
              <a:rPr lang="en-US" sz="2800" dirty="0" smtClean="0">
                <a:solidFill>
                  <a:srgbClr val="006400"/>
                </a:solidFill>
                <a:latin typeface="Courier New - 24"/>
              </a:rPr>
              <a:t>300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, </a:t>
            </a:r>
            <a:r>
              <a:rPr lang="en-US" sz="2800" dirty="0" smtClean="0">
                <a:solidFill>
                  <a:srgbClr val="006400"/>
                </a:solidFill>
                <a:latin typeface="Courier New - 24"/>
              </a:rPr>
              <a:t>300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, </a:t>
            </a:r>
            <a:r>
              <a:rPr lang="en-US" sz="2800" dirty="0" smtClean="0">
                <a:solidFill>
                  <a:srgbClr val="006400"/>
                </a:solidFill>
                <a:latin typeface="Courier New - 24"/>
              </a:rPr>
              <a:t>100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);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Courier New - 24"/>
              </a:rPr>
              <a:t>end</a:t>
            </a:r>
            <a:r>
              <a:rPr lang="en-US" sz="2800" dirty="0" smtClean="0">
                <a:solidFill>
                  <a:srgbClr val="000000"/>
                </a:solidFill>
                <a:latin typeface="Courier New - 24"/>
              </a:rPr>
              <a:t>.</a:t>
            </a:r>
            <a:endParaRPr lang="ru-RU" sz="2800" dirty="0">
              <a:solidFill>
                <a:srgbClr val="000000"/>
              </a:solidFill>
              <a:latin typeface="Courier New - 24"/>
            </a:endParaRPr>
          </a:p>
        </p:txBody>
      </p:sp>
      <p:pic>
        <p:nvPicPr>
          <p:cNvPr id="5" name="Рисунок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192" y="3810000"/>
            <a:ext cx="3084069" cy="32200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127672" y="152400"/>
            <a:ext cx="5296281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Arial - 28"/>
              </a:rPr>
              <a:t>Рисование окружности</a:t>
            </a:r>
            <a:endParaRPr lang="ru-RU" sz="2800" u="sng" dirty="0">
              <a:solidFill>
                <a:srgbClr val="C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227038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268" y="286176"/>
            <a:ext cx="3411212" cy="34518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33400" y="279400"/>
            <a:ext cx="6061202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2100" b="1" u="sng" dirty="0" smtClean="0">
                <a:solidFill>
                  <a:srgbClr val="C00000"/>
                </a:solidFill>
                <a:latin typeface="Arial - 28"/>
              </a:rPr>
              <a:t>Рисование прямоугольника</a:t>
            </a:r>
            <a:endParaRPr lang="ru-RU" sz="2100" b="1" u="sng" dirty="0">
              <a:solidFill>
                <a:srgbClr val="C00000"/>
              </a:solidFill>
              <a:latin typeface="Arial - 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00" y="952500"/>
            <a:ext cx="500811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 New - 29"/>
              </a:rPr>
              <a:t>program </a:t>
            </a:r>
            <a:r>
              <a:rPr lang="en-US" sz="2400" b="1" dirty="0" err="1" smtClean="0">
                <a:solidFill>
                  <a:srgbClr val="000000"/>
                </a:solidFill>
                <a:latin typeface="Courier New - 29"/>
              </a:rPr>
              <a:t>pr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9"/>
              </a:rPr>
              <a:t>uses </a:t>
            </a:r>
            <a:r>
              <a:rPr lang="en-US" sz="2400" dirty="0" err="1" smtClean="0">
                <a:solidFill>
                  <a:srgbClr val="000000"/>
                </a:solidFill>
                <a:latin typeface="Courier New - 29"/>
              </a:rPr>
              <a:t>graphABC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9"/>
              </a:rPr>
              <a:t>begin</a:t>
            </a:r>
          </a:p>
          <a:p>
            <a:r>
              <a:rPr lang="en-US" sz="2400" b="1" dirty="0" err="1" smtClean="0">
                <a:solidFill>
                  <a:srgbClr val="000000"/>
                </a:solidFill>
                <a:latin typeface="Courier New - 29"/>
              </a:rPr>
              <a:t>SetWindowSize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 (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600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, 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600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);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 - 29"/>
              </a:rPr>
              <a:t>Rectangle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(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100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, 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100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, 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300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, </a:t>
            </a:r>
            <a:r>
              <a:rPr lang="en-US" sz="2400" dirty="0" smtClean="0">
                <a:solidFill>
                  <a:srgbClr val="006400"/>
                </a:solidFill>
                <a:latin typeface="Courier New - 29"/>
              </a:rPr>
              <a:t>500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);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9"/>
              </a:rPr>
              <a:t>end</a:t>
            </a:r>
            <a:r>
              <a:rPr lang="en-US" sz="2400" dirty="0" smtClean="0">
                <a:solidFill>
                  <a:srgbClr val="000000"/>
                </a:solidFill>
                <a:latin typeface="Courier New - 29"/>
              </a:rPr>
              <a:t>.</a:t>
            </a:r>
            <a:endParaRPr lang="ru-RU" sz="2400" dirty="0">
              <a:solidFill>
                <a:srgbClr val="000000"/>
              </a:solidFill>
              <a:latin typeface="Courier New - 2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4026024"/>
            <a:ext cx="5312145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program </a:t>
            </a:r>
            <a:r>
              <a:rPr lang="en-US" sz="2400" dirty="0" err="1" smtClean="0">
                <a:solidFill>
                  <a:srgbClr val="000000"/>
                </a:solidFill>
                <a:latin typeface="Courier New - 26"/>
              </a:rPr>
              <a:t>pr</a:t>
            </a:r>
            <a:r>
              <a:rPr lang="en-US" sz="2400" dirty="0" smtClean="0">
                <a:solidFill>
                  <a:srgbClr val="000000"/>
                </a:solidFill>
                <a:latin typeface="Courier New - 26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uses </a:t>
            </a:r>
            <a:r>
              <a:rPr lang="en-US" sz="2400" dirty="0" err="1" smtClean="0">
                <a:solidFill>
                  <a:srgbClr val="000000"/>
                </a:solidFill>
                <a:latin typeface="Courier New - 26"/>
              </a:rPr>
              <a:t>graphABC</a:t>
            </a:r>
            <a:r>
              <a:rPr lang="en-US" sz="2400" dirty="0" smtClean="0">
                <a:solidFill>
                  <a:srgbClr val="000000"/>
                </a:solidFill>
                <a:latin typeface="Courier New - 26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begin</a:t>
            </a:r>
          </a:p>
          <a:p>
            <a:r>
              <a:rPr lang="en-US" sz="2400" b="1" dirty="0" err="1" smtClean="0">
                <a:solidFill>
                  <a:srgbClr val="000000"/>
                </a:solidFill>
                <a:latin typeface="Courier New - 26"/>
              </a:rPr>
              <a:t>SetWindowSize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 (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600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, 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600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);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Courier New - 26"/>
              </a:rPr>
              <a:t>SetPenWidth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 (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10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);</a:t>
            </a:r>
            <a:r>
              <a:rPr lang="en-US" sz="2400" b="1" dirty="0" smtClean="0">
                <a:solidFill>
                  <a:srgbClr val="0000FF"/>
                </a:solidFill>
                <a:latin typeface="Courier New - 26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Courier New - 26"/>
              </a:rPr>
              <a:t>толщина пера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urier New - 26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ectangle(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100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, 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100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, 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300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, </a:t>
            </a:r>
            <a:r>
              <a:rPr lang="en-US" sz="2400" b="1" dirty="0" smtClean="0">
                <a:solidFill>
                  <a:srgbClr val="006400"/>
                </a:solidFill>
                <a:latin typeface="Courier New - 26"/>
              </a:rPr>
              <a:t>500</a:t>
            </a:r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Courier New - 26"/>
              </a:rPr>
              <a:t>;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 - 26"/>
              </a:rPr>
              <a:t>end</a:t>
            </a:r>
            <a:r>
              <a:rPr lang="en-US" sz="2400" dirty="0" smtClean="0">
                <a:solidFill>
                  <a:srgbClr val="000000"/>
                </a:solidFill>
                <a:latin typeface="Courier New - 26"/>
              </a:rPr>
              <a:t>.</a:t>
            </a:r>
            <a:endParaRPr lang="ru-RU" sz="2400" dirty="0">
              <a:solidFill>
                <a:srgbClr val="000000"/>
              </a:solidFill>
              <a:latin typeface="Courier New - 26"/>
            </a:endParaRPr>
          </a:p>
        </p:txBody>
      </p:sp>
      <p:pic>
        <p:nvPicPr>
          <p:cNvPr id="6" name="Рисунок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204" y="3917074"/>
            <a:ext cx="3433276" cy="3421317"/>
          </a:xfrm>
          <a:prstGeom prst="rect">
            <a:avLst/>
          </a:prstGeom>
          <a:solidFill>
            <a:scrgbClr r="0" g="0" b="0">
              <a:alpha val="0"/>
            </a:scrgb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1023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493" y="266700"/>
            <a:ext cx="7983220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latin typeface="Arial - 28"/>
              </a:rPr>
              <a:t>Написать программу для рисования </a:t>
            </a:r>
            <a:endParaRPr lang="ru-RU" sz="2800" u="sng" dirty="0">
              <a:solidFill>
                <a:srgbClr val="C00000"/>
              </a:solidFill>
              <a:latin typeface="Arial - 28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52602" y="1639443"/>
            <a:ext cx="777049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752602" y="1643507"/>
            <a:ext cx="8890" cy="540685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55000" y="1054100"/>
            <a:ext cx="90487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000000"/>
                </a:solidFill>
                <a:latin typeface="Arial - 36"/>
              </a:rPr>
              <a:t>Х</a:t>
            </a:r>
            <a:endParaRPr lang="ru-RU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300" y="5842000"/>
            <a:ext cx="90487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700" smtClean="0">
                <a:solidFill>
                  <a:srgbClr val="000000"/>
                </a:solidFill>
                <a:latin typeface="Arial - 36"/>
              </a:rPr>
              <a:t>У</a:t>
            </a:r>
            <a:endParaRPr lang="ru-RU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30477" y="1530731"/>
            <a:ext cx="0" cy="21742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48017" y="2393612"/>
            <a:ext cx="209169" cy="838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70000" y="1150759"/>
            <a:ext cx="641648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100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81" y="2162091"/>
            <a:ext cx="5207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100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563083" y="3949817"/>
            <a:ext cx="5029085" cy="1329946"/>
          </a:xfrm>
          <a:custGeom>
            <a:avLst/>
            <a:gdLst/>
            <a:ahLst/>
            <a:cxnLst/>
            <a:rect l="0" t="0" r="0" b="0"/>
            <a:pathLst>
              <a:path w="4884831" h="1329946">
                <a:moveTo>
                  <a:pt x="0" y="0"/>
                </a:moveTo>
                <a:lnTo>
                  <a:pt x="4884830" y="0"/>
                </a:lnTo>
                <a:lnTo>
                  <a:pt x="4884830" y="1329945"/>
                </a:lnTo>
                <a:lnTo>
                  <a:pt x="0" y="1329945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289324" y="2401994"/>
            <a:ext cx="1584176" cy="1524552"/>
          </a:xfrm>
          <a:custGeom>
            <a:avLst/>
            <a:gdLst/>
            <a:ahLst/>
            <a:cxnLst/>
            <a:rect l="0" t="0" r="0" b="0"/>
            <a:pathLst>
              <a:path w="1438683" h="1363404">
                <a:moveTo>
                  <a:pt x="0" y="0"/>
                </a:moveTo>
                <a:lnTo>
                  <a:pt x="1438682" y="0"/>
                </a:lnTo>
                <a:lnTo>
                  <a:pt x="1438682" y="1363403"/>
                </a:lnTo>
                <a:lnTo>
                  <a:pt x="0" y="1363403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289324" y="5034533"/>
            <a:ext cx="1584176" cy="1586969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530477" y="1639443"/>
            <a:ext cx="1" cy="5410917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773493" y="2369840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73493" y="3134229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73493" y="3935835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52601" y="4614790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63255" y="5239673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74005" y="5828018"/>
            <a:ext cx="7749604" cy="279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622875" y="4982588"/>
            <a:ext cx="1584176" cy="1586969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289324" y="1598868"/>
            <a:ext cx="0" cy="5307476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081412" y="1643507"/>
            <a:ext cx="0" cy="5406853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871743" y="1643507"/>
            <a:ext cx="0" cy="5406853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22875" y="1643507"/>
            <a:ext cx="0" cy="5406853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23254" y="1598868"/>
            <a:ext cx="0" cy="5528716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958503" y="1643507"/>
            <a:ext cx="0" cy="5406853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186872" y="1643507"/>
            <a:ext cx="0" cy="5484076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74984" y="1150759"/>
            <a:ext cx="641648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2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60588" y="1150759"/>
            <a:ext cx="641648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3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089" y="2940462"/>
            <a:ext cx="641648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2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226" y="3728086"/>
            <a:ext cx="641648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100" dirty="0">
                <a:solidFill>
                  <a:srgbClr val="000000"/>
                </a:solidFill>
                <a:latin typeface="Arial - 28"/>
              </a:rPr>
              <a:t>3</a:t>
            </a:r>
            <a:r>
              <a:rPr lang="ru-RU" sz="2100" dirty="0" smtClean="0">
                <a:solidFill>
                  <a:srgbClr val="000000"/>
                </a:solidFill>
                <a:latin typeface="Arial - 28"/>
              </a:rPr>
              <a:t>00</a:t>
            </a:r>
            <a:endParaRPr lang="ru-RU" sz="2100" dirty="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303605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Выучить графические примитивы</a:t>
            </a:r>
          </a:p>
          <a:p>
            <a:r>
              <a:rPr lang="ru-RU" sz="3600" dirty="0" smtClean="0"/>
              <a:t>Создать рисунок из графических примитивов и написать к нему программу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8053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192</Words>
  <Application>Microsoft Office PowerPoint</Application>
  <PresentationFormat>Произвольный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Courier New - 24</vt:lpstr>
      <vt:lpstr>Arial - 44</vt:lpstr>
      <vt:lpstr>Courier New - 37</vt:lpstr>
      <vt:lpstr>Calibri</vt:lpstr>
      <vt:lpstr>Arial - 28</vt:lpstr>
      <vt:lpstr>Comic Sans MS - 24</vt:lpstr>
      <vt:lpstr>Arial - 36</vt:lpstr>
      <vt:lpstr>Arial - 31</vt:lpstr>
      <vt:lpstr>Comic Sans MS - 36</vt:lpstr>
      <vt:lpstr>Courier New - 26</vt:lpstr>
      <vt:lpstr>Courier New - 29</vt:lpstr>
      <vt:lpstr>Courier New - 35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7</cp:revision>
  <dcterms:created xsi:type="dcterms:W3CDTF">2016-01-10T16:26:26Z</dcterms:created>
  <dcterms:modified xsi:type="dcterms:W3CDTF">2016-01-10T16:49:37Z</dcterms:modified>
</cp:coreProperties>
</file>